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eg"/>
  <Override PartName="/ppt/media/image111.jpg" ContentType="image/jpeg"/>
  <Override PartName="/ppt/media/image112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54"/>
  </p:notesMasterIdLst>
  <p:handoutMasterIdLst>
    <p:handoutMasterId r:id="rId55"/>
  </p:handoutMasterIdLst>
  <p:sldIdLst>
    <p:sldId id="256" r:id="rId3"/>
    <p:sldId id="32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305" r:id="rId14"/>
    <p:sldId id="266" r:id="rId15"/>
    <p:sldId id="267" r:id="rId16"/>
    <p:sldId id="268" r:id="rId17"/>
    <p:sldId id="306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3" r:id="rId52"/>
    <p:sldId id="304" r:id="rId53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109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5D7395B-405B-4968-BE80-C57FDA25E3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C4CA486-ABCA-49DD-B4B6-6D6BDE78EE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96ADD-11AD-44F2-BE13-A9DC33524AD3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F10DFB-5DCA-4F01-87B1-2EB5AA1D38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E8D4DCB-B31A-4DE7-BAE2-AA43AB6970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B2AC9-858F-47A4-9859-09933E72CD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487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9F84B-F0B8-4E4B-A321-AA32B6F515B4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7E402-AE1E-487B-A976-A771ACD1D3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60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D7E402-AE1E-487B-A976-A771ACD1D31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25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906" y="20827"/>
            <a:ext cx="8854186" cy="239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39CF82-8C0D-41E1-959A-0AA916FE414A}"/>
              </a:ext>
            </a:extLst>
          </p:cNvPr>
          <p:cNvSpPr txBox="1"/>
          <p:nvPr userDrawn="1"/>
        </p:nvSpPr>
        <p:spPr>
          <a:xfrm>
            <a:off x="7620000" y="20826"/>
            <a:ext cx="1379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0DE5E-D156-45EE-9674-8DD8FB7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05697D-7B5C-4E2F-90F9-D454C155B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A52B8E-1F52-42D9-909D-2BAA7A841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47BE93F-86F5-486B-91B5-E5C70F05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796346-580F-4D04-A5DD-AE9B9A97B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BF1E2BF-8EFE-4EB3-BEC4-CD07D82F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CFBA5E3-D19E-434F-B618-D8BD7353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B0B732-E42E-4F20-AA8C-40267D2F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026B887-8257-4965-BE1D-82C71C8EC0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667" t="24803" r="16667" b="64822"/>
          <a:stretch/>
        </p:blipFill>
        <p:spPr>
          <a:xfrm>
            <a:off x="0" y="258834"/>
            <a:ext cx="9181011" cy="10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9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D13C3-AF34-47D3-B06E-AB0280C7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C169A9-A6AF-4081-9369-DB0F579F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AA62D1-0B85-4430-B551-048FDAAF4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E15CAF-F5DA-485C-9982-00D8D0DA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6D4DD1-1237-49E8-B0DD-8A5DB6A32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667" t="24803" r="16667" b="64822"/>
          <a:stretch/>
        </p:blipFill>
        <p:spPr>
          <a:xfrm>
            <a:off x="0" y="258834"/>
            <a:ext cx="9181011" cy="10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07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D26163C-44BD-4F6E-A774-1F12A87E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FDFF0-12F2-4ED2-937C-6156E0D5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E8906B-514E-4942-AD4E-2ED4E27D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396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28ECB-2243-49CD-94D7-EA8DAE3E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DD1480-513D-43EE-BAE8-E2E04046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6EE287-3C39-49DF-BED0-7648FD711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0096E4-1F53-4F52-BC1D-B0B7E3B9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C42239-DF24-404E-B030-6050031F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B67900-B642-42D4-AE85-51B3F16C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818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AB7AE-3846-4D58-8544-D30F170E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D805541-54A5-417D-943A-AB1705703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AFFC97-BBC9-4FC7-8AD6-AD5880555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489591-A62A-4028-8CC7-2B09199E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FC007E-10AF-4155-8B67-72E57455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BA694D-77E7-4411-AB84-6297285F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490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37E13-B7CF-4ED8-AA2F-211A93F4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91AABD-E155-476D-9545-1D13EE12A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F0A2C3-FEEC-4FC6-B9B0-66CE9AB3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8A1828-D786-4042-BAFB-4B488744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C162A2-458A-4B07-A1FF-2BF76FD5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1616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DB37BF-A8FF-491C-8391-A4ED8B60F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1BEE4D-0797-471B-BF73-62E111DF6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77CAFC-5B51-4AAE-ABA9-AB43D240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8EBC55-8A05-42B8-85CA-7B573F2A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ABF42C-1A6D-4423-BD52-24982F87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957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FF493AE-0527-43F2-B9D7-718227C7B420}"/>
              </a:ext>
            </a:extLst>
          </p:cNvPr>
          <p:cNvSpPr txBox="1"/>
          <p:nvPr userDrawn="1"/>
        </p:nvSpPr>
        <p:spPr>
          <a:xfrm>
            <a:off x="7620000" y="20826"/>
            <a:ext cx="1379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1574DE7-D7AD-41B4-B25C-1BDE5401DD1B}"/>
              </a:ext>
            </a:extLst>
          </p:cNvPr>
          <p:cNvSpPr txBox="1"/>
          <p:nvPr userDrawn="1"/>
        </p:nvSpPr>
        <p:spPr>
          <a:xfrm>
            <a:off x="7620000" y="20826"/>
            <a:ext cx="1379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757CCBC-52DD-4A72-BDEA-B8EF484B6D5B}"/>
              </a:ext>
            </a:extLst>
          </p:cNvPr>
          <p:cNvSpPr txBox="1"/>
          <p:nvPr userDrawn="1"/>
        </p:nvSpPr>
        <p:spPr>
          <a:xfrm>
            <a:off x="7620000" y="20826"/>
            <a:ext cx="1379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5D0FEAC-7F78-4768-83CA-25EB83DA7701}"/>
              </a:ext>
            </a:extLst>
          </p:cNvPr>
          <p:cNvSpPr txBox="1"/>
          <p:nvPr userDrawn="1"/>
        </p:nvSpPr>
        <p:spPr>
          <a:xfrm>
            <a:off x="7620000" y="20826"/>
            <a:ext cx="1379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14F62-5134-477B-9DF4-378D44DB3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72524D-DA75-45F1-85AC-7DDE1E76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4C2178-6239-4011-BDA6-5B0DEB0D7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A8B40A-7933-4736-9DBF-B6F6CDA9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8C1D5C-621C-49BC-B131-A12AB767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D41FB3-FBD3-4FED-A3CA-8667FE9A6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667" t="24803" r="16667" b="64822"/>
          <a:stretch/>
        </p:blipFill>
        <p:spPr>
          <a:xfrm>
            <a:off x="0" y="258834"/>
            <a:ext cx="9181011" cy="10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89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1A2E058-5D09-4637-A81D-9798862109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667" t="24803" r="16667" b="64822"/>
          <a:stretch/>
        </p:blipFill>
        <p:spPr>
          <a:xfrm>
            <a:off x="0" y="258834"/>
            <a:ext cx="9181011" cy="10365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EC1C8B-DD89-49EE-AB20-F4FCD308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50B823-06C6-4AE2-9E6E-0546A049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BD2BA-A3A2-4CE9-9C2F-119F75F1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5DE755-356C-4510-AA73-DBCAD36F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9FD1A9-CC0B-4EE8-BD54-B7B3E074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53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24E54-319B-40CE-8A81-6F8C9BDF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99F691-9B7B-431F-AC87-FE9BDAFD9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106874-6656-4786-A315-5FEEFA5C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BD754B-4F44-4E0C-B53B-97587608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6980E7-FD0B-48E7-8644-2744C2BE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CE10AD5-56A9-4FAE-95AE-C2647A1BF9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667" t="24803" r="16667" b="64822"/>
          <a:stretch/>
        </p:blipFill>
        <p:spPr>
          <a:xfrm>
            <a:off x="0" y="258834"/>
            <a:ext cx="9181011" cy="10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2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DAE97-9561-4789-9A7E-63699EE4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0E79A-86FF-4796-B9E8-A31DC1986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CE4379-C064-4FFB-B85A-134C1C71B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D535E8-9F53-4E73-84F6-A6C2EFB1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920BD4-2EA8-4421-B2B2-39EC72AB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9AD56F-29D0-4ADF-B22B-4D800146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53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8"/>
            <a:ext cx="9144000" cy="2057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20827"/>
            <a:ext cx="8854186" cy="239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4034" y="3081909"/>
            <a:ext cx="7443470" cy="3470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E1661A-7CA7-4247-B260-06A32C59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9C78E1-3037-4E4E-B7DD-7800518B1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3A9FD3-3699-410A-9FBA-1618F382F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52DB92-4843-473B-956B-383B012AC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0A1AEA-F5B5-4756-8271-E3AA3EF85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AF13F-F47F-459A-8AD3-2411F8EF35C5}"/>
              </a:ext>
            </a:extLst>
          </p:cNvPr>
          <p:cNvSpPr txBox="1"/>
          <p:nvPr userDrawn="1"/>
        </p:nvSpPr>
        <p:spPr>
          <a:xfrm>
            <a:off x="7620000" y="20826"/>
            <a:ext cx="13790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2C04317-6A2D-436C-B513-8D76FCB5A7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31667" t="24803" r="16667" b="64822"/>
          <a:stretch/>
        </p:blipFill>
        <p:spPr>
          <a:xfrm>
            <a:off x="0" y="258834"/>
            <a:ext cx="9181011" cy="10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12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jpg"/><Relationship Id="rId5" Type="http://schemas.openxmlformats.org/officeDocument/2006/relationships/image" Target="../media/image61.png"/><Relationship Id="rId10" Type="http://schemas.openxmlformats.org/officeDocument/2006/relationships/image" Target="../media/image66.jpg"/><Relationship Id="rId4" Type="http://schemas.openxmlformats.org/officeDocument/2006/relationships/image" Target="../media/image60.jp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t.slideshare.net/unformatted/mobile-marketing-2015" TargetMode="Externa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t.slideshare.net/unformatted/mobile-marketing-201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iosepublicidade.pt/2017/08/penetracao-dos-smartphones-no-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iosepublicidade.pt/2015/09/smartphone-ganha-terreno-no-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tdigital.com.br/blog/por-que-sua-empresa-deve-ter-um-aplicativo-87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99.jpg"/><Relationship Id="rId7" Type="http://schemas.openxmlformats.org/officeDocument/2006/relationships/image" Target="../media/image10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5" Type="http://schemas.openxmlformats.org/officeDocument/2006/relationships/image" Target="../media/image101.jpg"/><Relationship Id="rId10" Type="http://schemas.openxmlformats.org/officeDocument/2006/relationships/image" Target="../media/image106.jpg"/><Relationship Id="rId4" Type="http://schemas.openxmlformats.org/officeDocument/2006/relationships/image" Target="../media/image100.jpg"/><Relationship Id="rId9" Type="http://schemas.openxmlformats.org/officeDocument/2006/relationships/image" Target="../media/image105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107.jpg"/><Relationship Id="rId7" Type="http://schemas.openxmlformats.org/officeDocument/2006/relationships/image" Target="../media/image1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pt.wikipedia.org/wiki/Max_Web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81427"/>
            <a:ext cx="9144000" cy="4576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8502" y="2896615"/>
            <a:ext cx="7384415" cy="3207929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818765" marR="5080" indent="-2806700">
              <a:lnSpc>
                <a:spcPts val="5180"/>
              </a:lnSpc>
              <a:spcBef>
                <a:spcPts val="755"/>
              </a:spcBef>
            </a:pPr>
            <a:r>
              <a:rPr sz="4800" spc="-270" dirty="0">
                <a:solidFill>
                  <a:srgbClr val="FFFFFF"/>
                </a:solidFill>
                <a:latin typeface="Trebuchet MS"/>
                <a:cs typeface="Trebuchet MS"/>
              </a:rPr>
              <a:t>Programação </a:t>
            </a:r>
            <a:r>
              <a:rPr sz="4800" spc="-280" dirty="0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sz="4800" spc="-6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-210" dirty="0">
                <a:solidFill>
                  <a:srgbClr val="FFFFFF"/>
                </a:solidFill>
                <a:latin typeface="Trebuchet MS"/>
                <a:cs typeface="Trebuchet MS"/>
              </a:rPr>
              <a:t>Dispositivos  </a:t>
            </a:r>
            <a:r>
              <a:rPr sz="4800" spc="-95" dirty="0">
                <a:solidFill>
                  <a:srgbClr val="FFFFFF"/>
                </a:solidFill>
                <a:latin typeface="Trebuchet MS"/>
                <a:cs typeface="Trebuchet MS"/>
              </a:rPr>
              <a:t>Móveis</a:t>
            </a:r>
            <a:endParaRPr sz="4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750" dirty="0">
              <a:latin typeface="Times New Roman"/>
              <a:cs typeface="Times New Roman"/>
            </a:endParaRPr>
          </a:p>
          <a:p>
            <a:pPr marL="157480" algn="ctr">
              <a:lnSpc>
                <a:spcPct val="100000"/>
              </a:lnSpc>
              <a:spcBef>
                <a:spcPts val="5"/>
              </a:spcBef>
            </a:pPr>
            <a:r>
              <a:rPr sz="4800" spc="-240" dirty="0">
                <a:solidFill>
                  <a:srgbClr val="68A30D"/>
                </a:solidFill>
                <a:latin typeface="Trebuchet MS"/>
                <a:cs typeface="Trebuchet MS"/>
              </a:rPr>
              <a:t>Plano </a:t>
            </a:r>
            <a:r>
              <a:rPr sz="4800" spc="-235" dirty="0">
                <a:solidFill>
                  <a:srgbClr val="68A30D"/>
                </a:solidFill>
                <a:latin typeface="Trebuchet MS"/>
                <a:cs typeface="Trebuchet MS"/>
              </a:rPr>
              <a:t>de</a:t>
            </a:r>
            <a:r>
              <a:rPr sz="4800" spc="-685" dirty="0">
                <a:solidFill>
                  <a:srgbClr val="68A30D"/>
                </a:solidFill>
                <a:latin typeface="Trebuchet MS"/>
                <a:cs typeface="Trebuchet MS"/>
              </a:rPr>
              <a:t> </a:t>
            </a:r>
            <a:r>
              <a:rPr sz="4800" spc="-260" dirty="0" err="1">
                <a:solidFill>
                  <a:srgbClr val="68A30D"/>
                </a:solidFill>
                <a:latin typeface="Trebuchet MS"/>
                <a:cs typeface="Trebuchet MS"/>
              </a:rPr>
              <a:t>Disciplina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6800" y="726185"/>
            <a:ext cx="4028312" cy="68563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245745">
              <a:lnSpc>
                <a:spcPct val="101400"/>
              </a:lnSpc>
              <a:spcBef>
                <a:spcPts val="60"/>
              </a:spcBef>
            </a:pPr>
            <a:r>
              <a:rPr sz="2400" b="1" spc="-18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2400" b="1" spc="-65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pt-BR" sz="2000" i="1" spc="-120" dirty="0">
                <a:solidFill>
                  <a:srgbClr val="385622"/>
                </a:solidFill>
                <a:latin typeface="Trebuchet MS"/>
                <a:cs typeface="Trebuchet MS"/>
              </a:rPr>
              <a:t>rildexter@hotmail.com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" y="-1"/>
            <a:ext cx="4362534" cy="20608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56" y="1336411"/>
            <a:ext cx="5836285" cy="279082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  <a:tabLst>
                <a:tab pos="2105660" algn="l"/>
              </a:tabLst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Unidade</a:t>
            </a:r>
            <a:r>
              <a:rPr sz="3200" spc="-1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C00000"/>
                </a:solidFill>
                <a:latin typeface="Arial"/>
                <a:cs typeface="Arial"/>
              </a:rPr>
              <a:t>II</a:t>
            </a: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C00000"/>
                </a:solidFill>
                <a:latin typeface="Arial"/>
                <a:cs typeface="Arial"/>
              </a:rPr>
              <a:t>-	</a:t>
            </a:r>
            <a:r>
              <a:rPr sz="3200" spc="-95" dirty="0">
                <a:solidFill>
                  <a:srgbClr val="C00000"/>
                </a:solidFill>
                <a:latin typeface="Arial"/>
                <a:cs typeface="Arial"/>
              </a:rPr>
              <a:t>Introdução </a:t>
            </a:r>
            <a:r>
              <a:rPr sz="3200" spc="-170" dirty="0">
                <a:solidFill>
                  <a:srgbClr val="C00000"/>
                </a:solidFill>
                <a:latin typeface="Arial"/>
                <a:cs typeface="Arial"/>
              </a:rPr>
              <a:t>ao</a:t>
            </a:r>
            <a:r>
              <a:rPr sz="3200" spc="-2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C00000"/>
                </a:solidFill>
                <a:latin typeface="Arial"/>
                <a:cs typeface="Arial"/>
              </a:rPr>
              <a:t>Android</a:t>
            </a:r>
            <a:endParaRPr sz="32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80"/>
              </a:spcBef>
              <a:buChar char="•"/>
              <a:tabLst>
                <a:tab pos="464184" algn="l"/>
              </a:tabLst>
            </a:pPr>
            <a:r>
              <a:rPr sz="2800" spc="-155" dirty="0">
                <a:solidFill>
                  <a:srgbClr val="585858"/>
                </a:solidFill>
                <a:latin typeface="Arial"/>
                <a:cs typeface="Arial"/>
              </a:rPr>
              <a:t>Conceitos</a:t>
            </a:r>
            <a:r>
              <a:rPr sz="2800" spc="-1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95" dirty="0">
                <a:solidFill>
                  <a:srgbClr val="585858"/>
                </a:solidFill>
                <a:latin typeface="Arial"/>
                <a:cs typeface="Arial"/>
              </a:rPr>
              <a:t>iniciais</a:t>
            </a:r>
            <a:endParaRPr sz="28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Char char="•"/>
              <a:tabLst>
                <a:tab pos="464184" algn="l"/>
              </a:tabLst>
            </a:pPr>
            <a:r>
              <a:rPr sz="2800" spc="-180" dirty="0">
                <a:solidFill>
                  <a:srgbClr val="585858"/>
                </a:solidFill>
                <a:latin typeface="Arial"/>
                <a:cs typeface="Arial"/>
              </a:rPr>
              <a:t>Visão </a:t>
            </a:r>
            <a:r>
              <a:rPr sz="2800" spc="-135" dirty="0">
                <a:solidFill>
                  <a:srgbClr val="585858"/>
                </a:solidFill>
                <a:latin typeface="Arial"/>
                <a:cs typeface="Arial"/>
              </a:rPr>
              <a:t>geral </a:t>
            </a:r>
            <a:r>
              <a:rPr sz="2800" spc="-160" dirty="0">
                <a:solidFill>
                  <a:srgbClr val="585858"/>
                </a:solidFill>
                <a:latin typeface="Arial"/>
                <a:cs typeface="Arial"/>
              </a:rPr>
              <a:t>da</a:t>
            </a:r>
            <a:r>
              <a:rPr sz="2800" spc="-1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80" dirty="0">
                <a:solidFill>
                  <a:srgbClr val="585858"/>
                </a:solidFill>
                <a:latin typeface="Arial"/>
                <a:cs typeface="Arial"/>
              </a:rPr>
              <a:t>plataforma</a:t>
            </a:r>
            <a:endParaRPr sz="28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Char char="•"/>
              <a:tabLst>
                <a:tab pos="464184" algn="l"/>
              </a:tabLst>
            </a:pPr>
            <a:r>
              <a:rPr sz="2800" spc="-145" dirty="0">
                <a:solidFill>
                  <a:srgbClr val="585858"/>
                </a:solidFill>
                <a:latin typeface="Arial"/>
                <a:cs typeface="Arial"/>
              </a:rPr>
              <a:t>Versionamentos</a:t>
            </a:r>
            <a:endParaRPr sz="28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Char char="•"/>
              <a:tabLst>
                <a:tab pos="464184" algn="l"/>
              </a:tabLst>
            </a:pPr>
            <a:r>
              <a:rPr sz="2800" spc="-95" dirty="0">
                <a:solidFill>
                  <a:srgbClr val="585858"/>
                </a:solidFill>
                <a:latin typeface="Arial"/>
                <a:cs typeface="Arial"/>
              </a:rPr>
              <a:t>Ambiente </a:t>
            </a:r>
            <a:r>
              <a:rPr sz="2800" spc="-13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800" spc="-1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110" dirty="0">
                <a:solidFill>
                  <a:srgbClr val="585858"/>
                </a:solidFill>
                <a:latin typeface="Arial"/>
                <a:cs typeface="Arial"/>
              </a:rPr>
              <a:t>desenvolvimento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29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Conteúdo</a:t>
            </a:r>
            <a:r>
              <a:rPr sz="36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Programático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20740" y="4084318"/>
            <a:ext cx="2839212" cy="2773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2083" y="4291582"/>
            <a:ext cx="5294376" cy="2548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4108" y="4483608"/>
            <a:ext cx="4910328" cy="2164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56" y="1336411"/>
            <a:ext cx="5775325" cy="4459554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  <a:tabLst>
                <a:tab pos="2209165" algn="l"/>
              </a:tabLst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Unidade</a:t>
            </a:r>
            <a:r>
              <a:rPr sz="3200" spc="-1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90" dirty="0">
                <a:solidFill>
                  <a:srgbClr val="C00000"/>
                </a:solidFill>
                <a:latin typeface="Arial"/>
                <a:cs typeface="Arial"/>
              </a:rPr>
              <a:t>III</a:t>
            </a:r>
            <a:r>
              <a:rPr sz="3200" spc="-1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C00000"/>
                </a:solidFill>
                <a:latin typeface="Arial"/>
                <a:cs typeface="Arial"/>
              </a:rPr>
              <a:t>-	</a:t>
            </a:r>
            <a:r>
              <a:rPr sz="3200" spc="-285" dirty="0">
                <a:solidFill>
                  <a:srgbClr val="C00000"/>
                </a:solidFill>
                <a:latin typeface="Arial"/>
                <a:cs typeface="Arial"/>
              </a:rPr>
              <a:t>A </a:t>
            </a:r>
            <a:r>
              <a:rPr lang="pt-BR" sz="3200" spc="-2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90" dirty="0" err="1">
                <a:solidFill>
                  <a:srgbClr val="C00000"/>
                </a:solidFill>
                <a:latin typeface="Arial"/>
                <a:cs typeface="Arial"/>
              </a:rPr>
              <a:t>plataforma</a:t>
            </a:r>
            <a:r>
              <a:rPr sz="3200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C00000"/>
                </a:solidFill>
                <a:latin typeface="Arial"/>
                <a:cs typeface="Arial"/>
              </a:rPr>
              <a:t>Android</a:t>
            </a:r>
            <a:endParaRPr sz="3200" dirty="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80"/>
              </a:spcBef>
              <a:buChar char="•"/>
              <a:tabLst>
                <a:tab pos="464184" algn="l"/>
              </a:tabLst>
            </a:pPr>
            <a:r>
              <a:rPr sz="2800" spc="-105" dirty="0">
                <a:solidFill>
                  <a:srgbClr val="585858"/>
                </a:solidFill>
                <a:latin typeface="Arial"/>
                <a:cs typeface="Arial"/>
              </a:rPr>
              <a:t>Estrutura </a:t>
            </a:r>
            <a:r>
              <a:rPr sz="2800" spc="-13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800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585858"/>
                </a:solidFill>
                <a:latin typeface="Arial"/>
                <a:cs typeface="Arial"/>
              </a:rPr>
              <a:t>diretórios</a:t>
            </a:r>
            <a:endParaRPr sz="2800" dirty="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464184" algn="l"/>
              </a:tabLst>
            </a:pPr>
            <a:r>
              <a:rPr sz="2800" i="1" spc="-114" dirty="0">
                <a:solidFill>
                  <a:srgbClr val="585858"/>
                </a:solidFill>
                <a:latin typeface="Trebuchet MS"/>
                <a:cs typeface="Trebuchet MS"/>
              </a:rPr>
              <a:t>Manifest</a:t>
            </a:r>
            <a:endParaRPr sz="2800" dirty="0">
              <a:latin typeface="Trebuchet MS"/>
              <a:cs typeface="Trebuchet MS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464184" algn="l"/>
              </a:tabLst>
            </a:pPr>
            <a:r>
              <a:rPr sz="2800" i="1" spc="-175" dirty="0">
                <a:solidFill>
                  <a:srgbClr val="585858"/>
                </a:solidFill>
                <a:latin typeface="Trebuchet MS"/>
                <a:cs typeface="Trebuchet MS"/>
              </a:rPr>
              <a:t>Activity</a:t>
            </a:r>
            <a:endParaRPr sz="2800" dirty="0">
              <a:latin typeface="Trebuchet MS"/>
              <a:cs typeface="Trebuchet MS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464184" algn="l"/>
              </a:tabLst>
            </a:pPr>
            <a:r>
              <a:rPr sz="2800" i="1" spc="-165" dirty="0">
                <a:solidFill>
                  <a:srgbClr val="585858"/>
                </a:solidFill>
                <a:latin typeface="Trebuchet MS"/>
                <a:cs typeface="Trebuchet MS"/>
              </a:rPr>
              <a:t>Intent</a:t>
            </a:r>
            <a:endParaRPr sz="2800" dirty="0">
              <a:latin typeface="Trebuchet MS"/>
              <a:cs typeface="Trebuchet MS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464184" algn="l"/>
              </a:tabLst>
            </a:pPr>
            <a:r>
              <a:rPr sz="2800" i="1" spc="-125" dirty="0">
                <a:solidFill>
                  <a:srgbClr val="585858"/>
                </a:solidFill>
                <a:latin typeface="Trebuchet MS"/>
                <a:cs typeface="Trebuchet MS"/>
              </a:rPr>
              <a:t>Resources 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(strings, 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colors, </a:t>
            </a:r>
            <a:r>
              <a:rPr sz="1800" spc="-80" dirty="0">
                <a:solidFill>
                  <a:srgbClr val="585858"/>
                </a:solidFill>
                <a:latin typeface="Arial"/>
                <a:cs typeface="Arial"/>
              </a:rPr>
              <a:t>styles,</a:t>
            </a:r>
            <a:r>
              <a:rPr sz="1800" spc="-22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90" dirty="0">
                <a:solidFill>
                  <a:srgbClr val="585858"/>
                </a:solidFill>
                <a:latin typeface="Arial"/>
                <a:cs typeface="Arial"/>
              </a:rPr>
              <a:t>dimensões)</a:t>
            </a:r>
            <a:endParaRPr sz="1800" dirty="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Char char="•"/>
              <a:tabLst>
                <a:tab pos="464184" algn="l"/>
              </a:tabLst>
            </a:pPr>
            <a:r>
              <a:rPr sz="2800" spc="-165" dirty="0">
                <a:solidFill>
                  <a:srgbClr val="585858"/>
                </a:solidFill>
                <a:latin typeface="Arial"/>
                <a:cs typeface="Arial"/>
              </a:rPr>
              <a:t>Ciclo </a:t>
            </a:r>
            <a:r>
              <a:rPr sz="2800" spc="-13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800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114" dirty="0">
                <a:solidFill>
                  <a:srgbClr val="585858"/>
                </a:solidFill>
                <a:latin typeface="Arial"/>
                <a:cs typeface="Arial"/>
              </a:rPr>
              <a:t>vida</a:t>
            </a:r>
            <a:endParaRPr sz="2800" dirty="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464184" algn="l"/>
              </a:tabLst>
            </a:pPr>
            <a:r>
              <a:rPr sz="2800" i="1" spc="-160" dirty="0">
                <a:solidFill>
                  <a:srgbClr val="585858"/>
                </a:solidFill>
                <a:latin typeface="Trebuchet MS"/>
                <a:cs typeface="Trebuchet MS"/>
              </a:rPr>
              <a:t>Service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29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Conteúdo</a:t>
            </a:r>
            <a:r>
              <a:rPr sz="36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Programático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44896" y="1933955"/>
            <a:ext cx="3499104" cy="4107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36920" y="2125979"/>
            <a:ext cx="3156204" cy="3723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5977437" cy="3651641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  <a:tabLst>
                <a:tab pos="2209165" algn="l"/>
              </a:tabLst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Unidade</a:t>
            </a:r>
            <a:r>
              <a:rPr sz="3200" spc="-1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90" dirty="0">
                <a:solidFill>
                  <a:srgbClr val="C00000"/>
                </a:solidFill>
                <a:latin typeface="Arial"/>
                <a:cs typeface="Arial"/>
              </a:rPr>
              <a:t>III</a:t>
            </a:r>
            <a:r>
              <a:rPr sz="3200" spc="-1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C00000"/>
                </a:solidFill>
                <a:latin typeface="Arial"/>
                <a:cs typeface="Arial"/>
              </a:rPr>
              <a:t>-	</a:t>
            </a:r>
            <a:r>
              <a:rPr sz="3200" spc="-285" dirty="0">
                <a:solidFill>
                  <a:srgbClr val="C00000"/>
                </a:solidFill>
                <a:latin typeface="Arial"/>
                <a:cs typeface="Arial"/>
              </a:rPr>
              <a:t>A </a:t>
            </a:r>
            <a:r>
              <a:rPr lang="pt-BR" sz="3200" spc="-2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90" dirty="0" err="1">
                <a:solidFill>
                  <a:srgbClr val="C00000"/>
                </a:solidFill>
                <a:latin typeface="Arial"/>
                <a:cs typeface="Arial"/>
              </a:rPr>
              <a:t>plataforma</a:t>
            </a:r>
            <a:r>
              <a:rPr sz="3200" spc="-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C00000"/>
                </a:solidFill>
                <a:latin typeface="Arial"/>
                <a:cs typeface="Arial"/>
              </a:rPr>
              <a:t>Android</a:t>
            </a:r>
            <a:endParaRPr sz="3200" dirty="0">
              <a:latin typeface="Arial"/>
              <a:cs typeface="Arial"/>
            </a:endParaRPr>
          </a:p>
          <a:p>
            <a:r>
              <a:rPr lang="pt-BR" sz="2800" dirty="0"/>
              <a:t>Android Studio: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Instalação, atualização e versões;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Emulador Android;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Genymotion: Instalação, atualização e versões;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Meu primeiro projeto.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/>
              <a:t>Java e </a:t>
            </a:r>
            <a:r>
              <a:rPr lang="pt-BR" sz="2800" dirty="0" err="1"/>
              <a:t>Kotlin</a:t>
            </a:r>
            <a:endParaRPr lang="pt-BR"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29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Conteúdo</a:t>
            </a:r>
            <a:r>
              <a:rPr sz="36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Programático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23F8A0E-7C78-4CBD-AE7B-7D884C08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93" y="2743200"/>
            <a:ext cx="2323291" cy="23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1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56" y="1321308"/>
            <a:ext cx="7228840" cy="320802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  <a:tabLst>
                <a:tab pos="2232025" algn="l"/>
              </a:tabLst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Unidade</a:t>
            </a:r>
            <a:r>
              <a:rPr sz="3200" spc="-1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IV</a:t>
            </a:r>
            <a:r>
              <a:rPr sz="3200" spc="-1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C00000"/>
                </a:solidFill>
                <a:latin typeface="Arial"/>
                <a:cs typeface="Arial"/>
              </a:rPr>
              <a:t>-	</a:t>
            </a:r>
            <a:r>
              <a:rPr sz="3200" spc="-160" dirty="0">
                <a:solidFill>
                  <a:srgbClr val="C00000"/>
                </a:solidFill>
                <a:latin typeface="Arial"/>
                <a:cs typeface="Arial"/>
              </a:rPr>
              <a:t>Layout </a:t>
            </a:r>
            <a:r>
              <a:rPr sz="3200" spc="-190" dirty="0">
                <a:solidFill>
                  <a:srgbClr val="C00000"/>
                </a:solidFill>
                <a:latin typeface="Arial"/>
                <a:cs typeface="Arial"/>
              </a:rPr>
              <a:t>e </a:t>
            </a:r>
            <a:r>
              <a:rPr sz="3200" spc="-165" dirty="0">
                <a:solidFill>
                  <a:srgbClr val="C00000"/>
                </a:solidFill>
                <a:latin typeface="Arial"/>
                <a:cs typeface="Arial"/>
              </a:rPr>
              <a:t>Componentes</a:t>
            </a:r>
            <a:r>
              <a:rPr sz="3200" spc="-2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65" dirty="0">
                <a:solidFill>
                  <a:srgbClr val="C00000"/>
                </a:solidFill>
                <a:latin typeface="Arial"/>
                <a:cs typeface="Arial"/>
              </a:rPr>
              <a:t>visuais</a:t>
            </a:r>
            <a:endParaRPr sz="32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919"/>
              </a:spcBef>
              <a:buChar char="•"/>
              <a:tabLst>
                <a:tab pos="464184" algn="l"/>
              </a:tabLst>
            </a:pPr>
            <a:r>
              <a:rPr sz="2600" spc="-135" dirty="0">
                <a:solidFill>
                  <a:srgbClr val="585858"/>
                </a:solidFill>
                <a:latin typeface="Arial"/>
                <a:cs typeface="Arial"/>
              </a:rPr>
              <a:t>Gerenciadores </a:t>
            </a:r>
            <a:r>
              <a:rPr sz="2600" spc="-120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600" spc="-20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600" spc="-70" dirty="0">
                <a:solidFill>
                  <a:srgbClr val="585858"/>
                </a:solidFill>
                <a:latin typeface="Arial"/>
                <a:cs typeface="Arial"/>
              </a:rPr>
              <a:t>layout</a:t>
            </a:r>
            <a:endParaRPr sz="26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90"/>
              </a:spcBef>
              <a:buChar char="•"/>
              <a:tabLst>
                <a:tab pos="464184" algn="l"/>
              </a:tabLst>
            </a:pPr>
            <a:r>
              <a:rPr sz="2600" spc="-75" dirty="0">
                <a:solidFill>
                  <a:srgbClr val="585858"/>
                </a:solidFill>
                <a:latin typeface="Arial"/>
                <a:cs typeface="Arial"/>
              </a:rPr>
              <a:t>Interface </a:t>
            </a:r>
            <a:r>
              <a:rPr sz="2600" spc="-114" dirty="0">
                <a:solidFill>
                  <a:srgbClr val="585858"/>
                </a:solidFill>
                <a:latin typeface="Arial"/>
                <a:cs typeface="Arial"/>
              </a:rPr>
              <a:t>gráfica </a:t>
            </a:r>
            <a:r>
              <a:rPr sz="2600" spc="-70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sz="2600" spc="-2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600" i="1" spc="-135" dirty="0">
                <a:solidFill>
                  <a:srgbClr val="585858"/>
                </a:solidFill>
                <a:latin typeface="Trebuchet MS"/>
                <a:cs typeface="Trebuchet MS"/>
              </a:rPr>
              <a:t>view</a:t>
            </a:r>
            <a:endParaRPr sz="2600">
              <a:latin typeface="Trebuchet MS"/>
              <a:cs typeface="Trebuchet MS"/>
            </a:endParaRPr>
          </a:p>
          <a:p>
            <a:pPr marL="463550" indent="-228600">
              <a:lnSpc>
                <a:spcPct val="100000"/>
              </a:lnSpc>
              <a:spcBef>
                <a:spcPts val="890"/>
              </a:spcBef>
              <a:buChar char="•"/>
              <a:tabLst>
                <a:tab pos="464184" algn="l"/>
              </a:tabLst>
            </a:pPr>
            <a:r>
              <a:rPr sz="2600" spc="-165" dirty="0">
                <a:solidFill>
                  <a:srgbClr val="585858"/>
                </a:solidFill>
                <a:latin typeface="Arial"/>
                <a:cs typeface="Arial"/>
              </a:rPr>
              <a:t>Criação </a:t>
            </a:r>
            <a:r>
              <a:rPr sz="2600" spc="-12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600" spc="-110" dirty="0">
                <a:solidFill>
                  <a:srgbClr val="585858"/>
                </a:solidFill>
                <a:latin typeface="Arial"/>
                <a:cs typeface="Arial"/>
              </a:rPr>
              <a:t>componentes</a:t>
            </a:r>
            <a:r>
              <a:rPr sz="2600" spc="-1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600" spc="-135" dirty="0">
                <a:solidFill>
                  <a:srgbClr val="585858"/>
                </a:solidFill>
                <a:latin typeface="Arial"/>
                <a:cs typeface="Arial"/>
              </a:rPr>
              <a:t>visuais</a:t>
            </a:r>
            <a:endParaRPr sz="26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90"/>
              </a:spcBef>
              <a:buChar char="•"/>
              <a:tabLst>
                <a:tab pos="464184" algn="l"/>
              </a:tabLst>
            </a:pPr>
            <a:r>
              <a:rPr sz="2600" spc="-110" dirty="0">
                <a:solidFill>
                  <a:srgbClr val="585858"/>
                </a:solidFill>
                <a:latin typeface="Arial"/>
                <a:cs typeface="Arial"/>
              </a:rPr>
              <a:t>Menus</a:t>
            </a:r>
            <a:endParaRPr sz="26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85"/>
              </a:spcBef>
              <a:buChar char="•"/>
              <a:tabLst>
                <a:tab pos="464184" algn="l"/>
              </a:tabLst>
            </a:pPr>
            <a:r>
              <a:rPr sz="2600" spc="-200" dirty="0">
                <a:solidFill>
                  <a:srgbClr val="585858"/>
                </a:solidFill>
                <a:latin typeface="Arial"/>
                <a:cs typeface="Arial"/>
              </a:rPr>
              <a:t>Recursos </a:t>
            </a:r>
            <a:r>
              <a:rPr sz="2600" spc="-125" dirty="0">
                <a:solidFill>
                  <a:srgbClr val="585858"/>
                </a:solidFill>
                <a:latin typeface="Arial"/>
                <a:cs typeface="Arial"/>
              </a:rPr>
              <a:t>para </a:t>
            </a:r>
            <a:r>
              <a:rPr sz="2600" spc="-90" dirty="0">
                <a:solidFill>
                  <a:srgbClr val="585858"/>
                </a:solidFill>
                <a:latin typeface="Arial"/>
                <a:cs typeface="Arial"/>
              </a:rPr>
              <a:t>interfaces </a:t>
            </a:r>
            <a:r>
              <a:rPr sz="2600" i="1" spc="-135" dirty="0">
                <a:solidFill>
                  <a:srgbClr val="585858"/>
                </a:solidFill>
                <a:latin typeface="Trebuchet MS"/>
                <a:cs typeface="Trebuchet MS"/>
              </a:rPr>
              <a:t>touch</a:t>
            </a:r>
            <a:r>
              <a:rPr sz="2600" i="1" spc="-27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600" i="1" spc="-120" dirty="0">
                <a:solidFill>
                  <a:srgbClr val="585858"/>
                </a:solidFill>
                <a:latin typeface="Trebuchet MS"/>
                <a:cs typeface="Trebuchet MS"/>
              </a:rPr>
              <a:t>screen</a:t>
            </a:r>
            <a:r>
              <a:rPr sz="2600" spc="-120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29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Conteúdo</a:t>
            </a:r>
            <a:r>
              <a:rPr sz="36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Programático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59735" y="6638543"/>
            <a:ext cx="3989832" cy="21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3451" y="4648198"/>
            <a:ext cx="3963924" cy="2159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9360" y="4674108"/>
            <a:ext cx="3857625" cy="2052955"/>
          </a:xfrm>
          <a:custGeom>
            <a:avLst/>
            <a:gdLst/>
            <a:ahLst/>
            <a:cxnLst/>
            <a:rect l="l" t="t" r="r" b="b"/>
            <a:pathLst>
              <a:path w="3857625" h="2052954">
                <a:moveTo>
                  <a:pt x="3680841" y="0"/>
                </a:moveTo>
                <a:lnTo>
                  <a:pt x="176402" y="0"/>
                </a:lnTo>
                <a:lnTo>
                  <a:pt x="129513" y="6302"/>
                </a:lnTo>
                <a:lnTo>
                  <a:pt x="87375" y="24087"/>
                </a:lnTo>
                <a:lnTo>
                  <a:pt x="51673" y="51673"/>
                </a:lnTo>
                <a:lnTo>
                  <a:pt x="24087" y="87376"/>
                </a:lnTo>
                <a:lnTo>
                  <a:pt x="6302" y="129513"/>
                </a:lnTo>
                <a:lnTo>
                  <a:pt x="0" y="176403"/>
                </a:lnTo>
                <a:lnTo>
                  <a:pt x="0" y="1876412"/>
                </a:lnTo>
                <a:lnTo>
                  <a:pt x="6302" y="1923311"/>
                </a:lnTo>
                <a:lnTo>
                  <a:pt x="24087" y="1965453"/>
                </a:lnTo>
                <a:lnTo>
                  <a:pt x="51673" y="2001158"/>
                </a:lnTo>
                <a:lnTo>
                  <a:pt x="87375" y="2028742"/>
                </a:lnTo>
                <a:lnTo>
                  <a:pt x="129513" y="2046526"/>
                </a:lnTo>
                <a:lnTo>
                  <a:pt x="176402" y="2052828"/>
                </a:lnTo>
                <a:lnTo>
                  <a:pt x="3680841" y="2052828"/>
                </a:lnTo>
                <a:lnTo>
                  <a:pt x="3727730" y="2046526"/>
                </a:lnTo>
                <a:lnTo>
                  <a:pt x="3769868" y="2028742"/>
                </a:lnTo>
                <a:lnTo>
                  <a:pt x="3805570" y="2001158"/>
                </a:lnTo>
                <a:lnTo>
                  <a:pt x="3833156" y="1965453"/>
                </a:lnTo>
                <a:lnTo>
                  <a:pt x="3850941" y="1923311"/>
                </a:lnTo>
                <a:lnTo>
                  <a:pt x="3857243" y="1876412"/>
                </a:lnTo>
                <a:lnTo>
                  <a:pt x="3857243" y="176403"/>
                </a:lnTo>
                <a:lnTo>
                  <a:pt x="3850941" y="129513"/>
                </a:lnTo>
                <a:lnTo>
                  <a:pt x="3833156" y="87376"/>
                </a:lnTo>
                <a:lnTo>
                  <a:pt x="3805570" y="51673"/>
                </a:lnTo>
                <a:lnTo>
                  <a:pt x="3769868" y="24087"/>
                </a:lnTo>
                <a:lnTo>
                  <a:pt x="3727730" y="6302"/>
                </a:lnTo>
                <a:lnTo>
                  <a:pt x="368084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9360" y="4674108"/>
            <a:ext cx="3857243" cy="2052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56" y="1464945"/>
            <a:ext cx="55410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29790" algn="l"/>
              </a:tabLst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Unidade</a:t>
            </a:r>
            <a:r>
              <a:rPr sz="3200" spc="-1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320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3200" spc="-16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C00000"/>
                </a:solidFill>
                <a:latin typeface="Arial"/>
                <a:cs typeface="Arial"/>
              </a:rPr>
              <a:t>-	</a:t>
            </a:r>
            <a:r>
              <a:rPr sz="3200" spc="-250" dirty="0">
                <a:solidFill>
                  <a:srgbClr val="C00000"/>
                </a:solidFill>
                <a:latin typeface="Arial"/>
                <a:cs typeface="Arial"/>
              </a:rPr>
              <a:t>Recursos </a:t>
            </a:r>
            <a:r>
              <a:rPr sz="3200" spc="-100" dirty="0">
                <a:solidFill>
                  <a:srgbClr val="C00000"/>
                </a:solidFill>
                <a:latin typeface="Arial"/>
                <a:cs typeface="Arial"/>
              </a:rPr>
              <a:t>do</a:t>
            </a:r>
            <a:r>
              <a:rPr sz="3200" spc="-1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C00000"/>
                </a:solidFill>
                <a:latin typeface="Arial"/>
                <a:cs typeface="Arial"/>
              </a:rPr>
              <a:t>Android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29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Conteúdo</a:t>
            </a:r>
            <a:r>
              <a:rPr sz="36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Programático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565" y="2084332"/>
            <a:ext cx="2729230" cy="257175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sz="2600" spc="-150" dirty="0">
                <a:solidFill>
                  <a:srgbClr val="585858"/>
                </a:solidFill>
                <a:latin typeface="Arial"/>
                <a:cs typeface="Arial"/>
              </a:rPr>
              <a:t>BroadcastReceiver</a:t>
            </a:r>
            <a:endParaRPr sz="2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90"/>
              </a:spcBef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585858"/>
                </a:solidFill>
                <a:latin typeface="Arial"/>
                <a:cs typeface="Arial"/>
              </a:rPr>
              <a:t>Notification</a:t>
            </a:r>
            <a:endParaRPr sz="2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90"/>
              </a:spcBef>
              <a:buChar char="•"/>
              <a:tabLst>
                <a:tab pos="241300" algn="l"/>
              </a:tabLst>
            </a:pPr>
            <a:r>
              <a:rPr sz="2600" spc="-204" dirty="0">
                <a:solidFill>
                  <a:srgbClr val="585858"/>
                </a:solidFill>
                <a:latin typeface="Arial"/>
                <a:cs typeface="Arial"/>
              </a:rPr>
              <a:t>HTTPConnect</a:t>
            </a:r>
            <a:endParaRPr sz="2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85"/>
              </a:spcBef>
              <a:buChar char="•"/>
              <a:tabLst>
                <a:tab pos="241300" algn="l"/>
              </a:tabLst>
            </a:pPr>
            <a:r>
              <a:rPr sz="2600" spc="-105" dirty="0">
                <a:solidFill>
                  <a:srgbClr val="585858"/>
                </a:solidFill>
                <a:latin typeface="Arial"/>
                <a:cs typeface="Arial"/>
              </a:rPr>
              <a:t>AlarmManager</a:t>
            </a:r>
            <a:endParaRPr sz="2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90"/>
              </a:spcBef>
              <a:buChar char="•"/>
              <a:tabLst>
                <a:tab pos="241300" algn="l"/>
              </a:tabLst>
            </a:pPr>
            <a:r>
              <a:rPr sz="2600" spc="-105" dirty="0">
                <a:solidFill>
                  <a:srgbClr val="585858"/>
                </a:solidFill>
                <a:latin typeface="Arial"/>
                <a:cs typeface="Arial"/>
              </a:rPr>
              <a:t>Handler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1926" y="2084332"/>
            <a:ext cx="1285240" cy="257175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90"/>
              </a:spcBef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585858"/>
                </a:solidFill>
                <a:latin typeface="Arial"/>
                <a:cs typeface="Arial"/>
              </a:rPr>
              <a:t>Áudio</a:t>
            </a:r>
            <a:endParaRPr sz="2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90"/>
              </a:spcBef>
              <a:buChar char="•"/>
              <a:tabLst>
                <a:tab pos="241300" algn="l"/>
              </a:tabLst>
            </a:pPr>
            <a:r>
              <a:rPr sz="2600" spc="-195" dirty="0">
                <a:solidFill>
                  <a:srgbClr val="585858"/>
                </a:solidFill>
                <a:latin typeface="Arial"/>
                <a:cs typeface="Arial"/>
              </a:rPr>
              <a:t>Câmera</a:t>
            </a:r>
            <a:endParaRPr sz="2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90"/>
              </a:spcBef>
              <a:buChar char="•"/>
              <a:tabLst>
                <a:tab pos="241300" algn="l"/>
              </a:tabLst>
            </a:pPr>
            <a:r>
              <a:rPr sz="2600" spc="-440" dirty="0">
                <a:solidFill>
                  <a:srgbClr val="585858"/>
                </a:solidFill>
                <a:latin typeface="Arial"/>
                <a:cs typeface="Arial"/>
              </a:rPr>
              <a:t>GPS</a:t>
            </a:r>
            <a:endParaRPr sz="2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85"/>
              </a:spcBef>
              <a:buChar char="•"/>
              <a:tabLst>
                <a:tab pos="241300" algn="l"/>
              </a:tabLst>
            </a:pPr>
            <a:r>
              <a:rPr sz="2600" spc="-140" dirty="0">
                <a:solidFill>
                  <a:srgbClr val="585858"/>
                </a:solidFill>
                <a:latin typeface="Arial"/>
                <a:cs typeface="Arial"/>
              </a:rPr>
              <a:t>Mapas</a:t>
            </a:r>
            <a:endParaRPr sz="2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90"/>
              </a:spcBef>
              <a:buChar char="•"/>
              <a:tabLst>
                <a:tab pos="241300" algn="l"/>
              </a:tabLst>
            </a:pPr>
            <a:r>
              <a:rPr sz="2600" spc="-340" dirty="0">
                <a:solidFill>
                  <a:srgbClr val="585858"/>
                </a:solidFill>
                <a:latin typeface="Arial"/>
                <a:cs typeface="Arial"/>
              </a:rPr>
              <a:t>SMS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61444" y="4892038"/>
            <a:ext cx="3695803" cy="1937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0200" y="4892040"/>
            <a:ext cx="1518226" cy="1787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27647" y="1639823"/>
            <a:ext cx="2577083" cy="27599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56" y="1336411"/>
            <a:ext cx="7103109" cy="118110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  <a:tabLst>
                <a:tab pos="2232025" algn="l"/>
              </a:tabLst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Unidade</a:t>
            </a:r>
            <a:r>
              <a:rPr sz="3200" spc="-1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VI</a:t>
            </a:r>
            <a:r>
              <a:rPr sz="3200" spc="-1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C00000"/>
                </a:solidFill>
                <a:latin typeface="Arial"/>
                <a:cs typeface="Arial"/>
              </a:rPr>
              <a:t>-	</a:t>
            </a:r>
            <a:r>
              <a:rPr sz="3200" spc="-220" dirty="0">
                <a:solidFill>
                  <a:srgbClr val="C00000"/>
                </a:solidFill>
                <a:latin typeface="Arial"/>
                <a:cs typeface="Arial"/>
              </a:rPr>
              <a:t>Banco </a:t>
            </a:r>
            <a:r>
              <a:rPr sz="3200" spc="-145" dirty="0">
                <a:solidFill>
                  <a:srgbClr val="C00000"/>
                </a:solidFill>
                <a:latin typeface="Arial"/>
                <a:cs typeface="Arial"/>
              </a:rPr>
              <a:t>de </a:t>
            </a:r>
            <a:r>
              <a:rPr sz="3200" spc="-229" dirty="0">
                <a:solidFill>
                  <a:srgbClr val="C00000"/>
                </a:solidFill>
                <a:latin typeface="Arial"/>
                <a:cs typeface="Arial"/>
              </a:rPr>
              <a:t>Dados </a:t>
            </a:r>
            <a:r>
              <a:rPr sz="3200" spc="-160" dirty="0">
                <a:solidFill>
                  <a:srgbClr val="C00000"/>
                </a:solidFill>
                <a:latin typeface="Arial"/>
                <a:cs typeface="Arial"/>
              </a:rPr>
              <a:t>com</a:t>
            </a:r>
            <a:r>
              <a:rPr sz="3200" spc="-10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C00000"/>
                </a:solidFill>
                <a:latin typeface="Arial"/>
                <a:cs typeface="Arial"/>
              </a:rPr>
              <a:t>Android</a:t>
            </a:r>
            <a:endParaRPr sz="32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80"/>
              </a:spcBef>
              <a:buChar char="•"/>
              <a:tabLst>
                <a:tab pos="464184" algn="l"/>
              </a:tabLst>
            </a:pPr>
            <a:r>
              <a:rPr sz="2800" spc="-90" dirty="0">
                <a:solidFill>
                  <a:srgbClr val="585858"/>
                </a:solidFill>
                <a:latin typeface="Arial"/>
                <a:cs typeface="Arial"/>
              </a:rPr>
              <a:t>Introdução </a:t>
            </a:r>
            <a:r>
              <a:rPr sz="2800" spc="-155" dirty="0">
                <a:solidFill>
                  <a:srgbClr val="585858"/>
                </a:solidFill>
                <a:latin typeface="Arial"/>
                <a:cs typeface="Arial"/>
              </a:rPr>
              <a:t>ao</a:t>
            </a:r>
            <a:r>
              <a:rPr sz="2800" spc="-1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220" dirty="0">
                <a:solidFill>
                  <a:srgbClr val="585858"/>
                </a:solidFill>
                <a:latin typeface="Arial"/>
                <a:cs typeface="Arial"/>
              </a:rPr>
              <a:t>SQLite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4565" y="2601544"/>
            <a:ext cx="36804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1300" algn="l"/>
                <a:tab pos="1534795" algn="l"/>
              </a:tabLst>
            </a:pPr>
            <a:r>
              <a:rPr sz="2800" spc="-190" dirty="0">
                <a:solidFill>
                  <a:srgbClr val="585858"/>
                </a:solidFill>
                <a:latin typeface="Arial"/>
                <a:cs typeface="Arial"/>
              </a:rPr>
              <a:t>SQLite:	</a:t>
            </a:r>
            <a:r>
              <a:rPr sz="2800" spc="-130" dirty="0">
                <a:solidFill>
                  <a:srgbClr val="585858"/>
                </a:solidFill>
                <a:latin typeface="Arial"/>
                <a:cs typeface="Arial"/>
              </a:rPr>
              <a:t>características,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4097" y="2601544"/>
            <a:ext cx="42322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01394" algn="l"/>
                <a:tab pos="1640205" algn="l"/>
                <a:tab pos="2874645" algn="l"/>
              </a:tabLst>
            </a:pPr>
            <a:r>
              <a:rPr sz="2800" spc="-60" dirty="0">
                <a:solidFill>
                  <a:srgbClr val="585858"/>
                </a:solidFill>
                <a:latin typeface="Arial"/>
                <a:cs typeface="Arial"/>
              </a:rPr>
              <a:t>tipos	</a:t>
            </a:r>
            <a:r>
              <a:rPr sz="2800" spc="-135" dirty="0">
                <a:solidFill>
                  <a:srgbClr val="585858"/>
                </a:solidFill>
                <a:latin typeface="Arial"/>
                <a:cs typeface="Arial"/>
              </a:rPr>
              <a:t>de	</a:t>
            </a:r>
            <a:r>
              <a:rPr sz="2800" spc="-150" dirty="0">
                <a:solidFill>
                  <a:srgbClr val="585858"/>
                </a:solidFill>
                <a:latin typeface="Arial"/>
                <a:cs typeface="Arial"/>
              </a:rPr>
              <a:t>dados,	</a:t>
            </a:r>
            <a:r>
              <a:rPr sz="2800" spc="-180" dirty="0">
                <a:solidFill>
                  <a:srgbClr val="585858"/>
                </a:solidFill>
                <a:latin typeface="Arial"/>
                <a:cs typeface="Arial"/>
              </a:rPr>
              <a:t>Database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4565" y="2875940"/>
            <a:ext cx="5908675" cy="109855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65"/>
              </a:spcBef>
            </a:pPr>
            <a:r>
              <a:rPr sz="2800" spc="-125" dirty="0">
                <a:solidFill>
                  <a:srgbClr val="585858"/>
                </a:solidFill>
                <a:latin typeface="Arial"/>
                <a:cs typeface="Arial"/>
              </a:rPr>
              <a:t>Manager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860"/>
              </a:spcBef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585858"/>
                </a:solidFill>
                <a:latin typeface="Arial"/>
                <a:cs typeface="Arial"/>
              </a:rPr>
              <a:t>Métodos </a:t>
            </a:r>
            <a:r>
              <a:rPr sz="2800" spc="-114" dirty="0">
                <a:solidFill>
                  <a:srgbClr val="585858"/>
                </a:solidFill>
                <a:latin typeface="Arial"/>
                <a:cs typeface="Arial"/>
              </a:rPr>
              <a:t>select, </a:t>
            </a:r>
            <a:r>
              <a:rPr sz="2800" spc="-70" dirty="0">
                <a:solidFill>
                  <a:srgbClr val="585858"/>
                </a:solidFill>
                <a:latin typeface="Arial"/>
                <a:cs typeface="Arial"/>
              </a:rPr>
              <a:t>insert, </a:t>
            </a:r>
            <a:r>
              <a:rPr sz="2800" spc="-80" dirty="0">
                <a:solidFill>
                  <a:srgbClr val="585858"/>
                </a:solidFill>
                <a:latin typeface="Arial"/>
                <a:cs typeface="Arial"/>
              </a:rPr>
              <a:t>delete </a:t>
            </a:r>
            <a:r>
              <a:rPr sz="2800" spc="-17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2800" spc="-3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95" dirty="0">
                <a:solidFill>
                  <a:srgbClr val="585858"/>
                </a:solidFill>
                <a:latin typeface="Arial"/>
                <a:cs typeface="Arial"/>
              </a:rPr>
              <a:t>update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29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Conteúdo</a:t>
            </a:r>
            <a:r>
              <a:rPr sz="36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Programático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83179" y="4320538"/>
            <a:ext cx="3615880" cy="2430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56" y="1336411"/>
            <a:ext cx="7979867" cy="2789866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  <a:tabLst>
                <a:tab pos="2232025" algn="l"/>
              </a:tabLst>
            </a:pPr>
            <a:r>
              <a:rPr sz="3200" spc="-140" dirty="0" err="1">
                <a:solidFill>
                  <a:srgbClr val="C00000"/>
                </a:solidFill>
                <a:latin typeface="Arial"/>
                <a:cs typeface="Arial"/>
              </a:rPr>
              <a:t>Unidade</a:t>
            </a:r>
            <a:r>
              <a:rPr sz="3200" spc="-1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VI</a:t>
            </a:r>
            <a:r>
              <a:rPr lang="pt-BR" sz="3200" spc="-204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3200" spc="-1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C00000"/>
                </a:solidFill>
                <a:latin typeface="Arial"/>
                <a:cs typeface="Arial"/>
              </a:rPr>
              <a:t>-	</a:t>
            </a:r>
            <a:r>
              <a:rPr lang="pt-BR" sz="3200" spc="-220" dirty="0">
                <a:solidFill>
                  <a:srgbClr val="C00000"/>
                </a:solidFill>
                <a:latin typeface="Arial"/>
                <a:cs typeface="Arial"/>
              </a:rPr>
              <a:t>Publicando o aplicativo</a:t>
            </a:r>
            <a:endParaRPr sz="32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Gerando um APK;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Conhecendo a loja do Google;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Publicação de conteúdo e as regras da googleplay;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Monetizando o Aplicativo. 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29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Conteúdo</a:t>
            </a:r>
            <a:r>
              <a:rPr sz="36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Programático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81545FA-13C5-494D-9718-ED17C2E47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28" y="4952297"/>
            <a:ext cx="2438400" cy="17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8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56" y="1560321"/>
            <a:ext cx="7928609" cy="19720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  <a:tabLst>
                <a:tab pos="2560955" algn="l"/>
              </a:tabLst>
            </a:pPr>
            <a:r>
              <a:rPr sz="3200" spc="-140" dirty="0" err="1">
                <a:solidFill>
                  <a:srgbClr val="C00000"/>
                </a:solidFill>
                <a:latin typeface="Arial"/>
                <a:cs typeface="Arial"/>
              </a:rPr>
              <a:t>Unidade</a:t>
            </a:r>
            <a:r>
              <a:rPr sz="3200" spc="2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65" dirty="0">
                <a:solidFill>
                  <a:srgbClr val="C00000"/>
                </a:solidFill>
                <a:latin typeface="Arial"/>
                <a:cs typeface="Arial"/>
              </a:rPr>
              <a:t>VII</a:t>
            </a:r>
            <a:r>
              <a:rPr lang="pt-BR" sz="3200" spc="-16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3200" spc="28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C00000"/>
                </a:solidFill>
                <a:latin typeface="Arial"/>
                <a:cs typeface="Arial"/>
              </a:rPr>
              <a:t>-	</a:t>
            </a:r>
            <a:r>
              <a:rPr sz="3200" spc="-160" dirty="0">
                <a:solidFill>
                  <a:srgbClr val="C00000"/>
                </a:solidFill>
                <a:latin typeface="Arial"/>
                <a:cs typeface="Arial"/>
              </a:rPr>
              <a:t>Prática </a:t>
            </a:r>
            <a:r>
              <a:rPr sz="3200" spc="-150" dirty="0">
                <a:solidFill>
                  <a:srgbClr val="C00000"/>
                </a:solidFill>
                <a:latin typeface="Arial"/>
                <a:cs typeface="Arial"/>
              </a:rPr>
              <a:t>em </a:t>
            </a:r>
            <a:r>
              <a:rPr sz="3200" spc="-120" dirty="0">
                <a:solidFill>
                  <a:srgbClr val="C00000"/>
                </a:solidFill>
                <a:latin typeface="Arial"/>
                <a:cs typeface="Arial"/>
              </a:rPr>
              <a:t>desenvolvimento </a:t>
            </a:r>
            <a:r>
              <a:rPr sz="3200" spc="-150" dirty="0">
                <a:solidFill>
                  <a:srgbClr val="C00000"/>
                </a:solidFill>
                <a:latin typeface="Arial"/>
                <a:cs typeface="Arial"/>
              </a:rPr>
              <a:t>de  </a:t>
            </a:r>
            <a:r>
              <a:rPr sz="3200" spc="-170" dirty="0" err="1">
                <a:solidFill>
                  <a:srgbClr val="C00000"/>
                </a:solidFill>
                <a:latin typeface="Arial"/>
                <a:cs typeface="Arial"/>
              </a:rPr>
              <a:t>aplicações</a:t>
            </a:r>
            <a:r>
              <a:rPr sz="3200" spc="-1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50" dirty="0" err="1">
                <a:solidFill>
                  <a:srgbClr val="C00000"/>
                </a:solidFill>
                <a:latin typeface="Arial"/>
                <a:cs typeface="Arial"/>
              </a:rPr>
              <a:t>móveis</a:t>
            </a:r>
            <a:endParaRPr lang="pt-BR" sz="3200" spc="-15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12700" marR="5080">
              <a:lnSpc>
                <a:spcPts val="3460"/>
              </a:lnSpc>
              <a:spcBef>
                <a:spcPts val="535"/>
              </a:spcBef>
              <a:tabLst>
                <a:tab pos="2560955" algn="l"/>
              </a:tabLst>
            </a:pPr>
            <a:endParaRPr lang="pt-BR" sz="3200" spc="-150" dirty="0">
              <a:solidFill>
                <a:srgbClr val="C00000"/>
              </a:solidFill>
              <a:latin typeface="Arial"/>
              <a:cs typeface="Arial"/>
            </a:endParaRPr>
          </a:p>
          <a:p>
            <a:pPr marL="12700" marR="5080">
              <a:lnSpc>
                <a:spcPts val="3460"/>
              </a:lnSpc>
              <a:spcBef>
                <a:spcPts val="535"/>
              </a:spcBef>
              <a:tabLst>
                <a:tab pos="2560955" algn="l"/>
              </a:tabLst>
            </a:pPr>
            <a:r>
              <a:rPr lang="pt-BR" sz="2800" dirty="0"/>
              <a:t>Apresentação do modelo para o Projeto final;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3753" y="436321"/>
            <a:ext cx="429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Conteúdo</a:t>
            </a:r>
            <a:r>
              <a:rPr sz="36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Programático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1036" y="4347110"/>
            <a:ext cx="2176272" cy="2512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4491" y="4357271"/>
            <a:ext cx="1933955" cy="2417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6461" y="4347109"/>
            <a:ext cx="2095501" cy="2427225"/>
          </a:xfrm>
          <a:custGeom>
            <a:avLst/>
            <a:gdLst/>
            <a:ahLst/>
            <a:cxnLst/>
            <a:rect l="l" t="t" r="r" b="b"/>
            <a:pathLst>
              <a:path w="2476500" h="3053079">
                <a:moveTo>
                  <a:pt x="0" y="3052572"/>
                </a:moveTo>
                <a:lnTo>
                  <a:pt x="2476500" y="3052572"/>
                </a:lnTo>
                <a:lnTo>
                  <a:pt x="2476500" y="0"/>
                </a:lnTo>
                <a:lnTo>
                  <a:pt x="0" y="0"/>
                </a:lnTo>
                <a:lnTo>
                  <a:pt x="0" y="305257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78949" y="3805216"/>
            <a:ext cx="2228964" cy="30397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05400" y="3824461"/>
            <a:ext cx="2121196" cy="2946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01458" y="3821078"/>
            <a:ext cx="2129082" cy="2953456"/>
          </a:xfrm>
          <a:custGeom>
            <a:avLst/>
            <a:gdLst/>
            <a:ahLst/>
            <a:cxnLst/>
            <a:rect l="l" t="t" r="r" b="b"/>
            <a:pathLst>
              <a:path w="2468879" h="3953510">
                <a:moveTo>
                  <a:pt x="0" y="3953255"/>
                </a:moveTo>
                <a:lnTo>
                  <a:pt x="2468879" y="3953255"/>
                </a:lnTo>
                <a:lnTo>
                  <a:pt x="2468879" y="0"/>
                </a:lnTo>
                <a:lnTo>
                  <a:pt x="0" y="0"/>
                </a:lnTo>
                <a:lnTo>
                  <a:pt x="0" y="3953255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-21487" y="5419110"/>
            <a:ext cx="1444752" cy="14447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56" y="1560321"/>
            <a:ext cx="7924165" cy="18280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  <a:tabLst>
                <a:tab pos="3124835" algn="l"/>
              </a:tabLst>
            </a:pPr>
            <a:r>
              <a:rPr sz="1800" b="1" spc="-120" dirty="0">
                <a:solidFill>
                  <a:srgbClr val="FF0000"/>
                </a:solidFill>
                <a:latin typeface="Trebuchet MS"/>
                <a:cs typeface="Trebuchet MS"/>
              </a:rPr>
              <a:t>Cont. </a:t>
            </a:r>
            <a:r>
              <a:rPr sz="3200" spc="-140" dirty="0" err="1">
                <a:solidFill>
                  <a:srgbClr val="C00000"/>
                </a:solidFill>
                <a:latin typeface="Arial"/>
                <a:cs typeface="Arial"/>
              </a:rPr>
              <a:t>Unidade</a:t>
            </a:r>
            <a:r>
              <a:rPr sz="3200" spc="3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65" dirty="0">
                <a:solidFill>
                  <a:srgbClr val="C00000"/>
                </a:solidFill>
                <a:latin typeface="Arial"/>
                <a:cs typeface="Arial"/>
              </a:rPr>
              <a:t>VII</a:t>
            </a:r>
            <a:r>
              <a:rPr lang="pt-BR" sz="3200" spc="-165" dirty="0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sz="3200" spc="29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C00000"/>
                </a:solidFill>
                <a:latin typeface="Arial"/>
                <a:cs typeface="Arial"/>
              </a:rPr>
              <a:t>-	</a:t>
            </a:r>
            <a:r>
              <a:rPr sz="3200" spc="-155" dirty="0">
                <a:solidFill>
                  <a:srgbClr val="C00000"/>
                </a:solidFill>
                <a:latin typeface="Arial"/>
                <a:cs typeface="Arial"/>
              </a:rPr>
              <a:t>Prática </a:t>
            </a:r>
            <a:r>
              <a:rPr sz="3200" spc="-150" dirty="0">
                <a:solidFill>
                  <a:srgbClr val="C00000"/>
                </a:solidFill>
                <a:latin typeface="Arial"/>
                <a:cs typeface="Arial"/>
              </a:rPr>
              <a:t>em </a:t>
            </a:r>
            <a:r>
              <a:rPr sz="3200" spc="-120" dirty="0">
                <a:solidFill>
                  <a:srgbClr val="C00000"/>
                </a:solidFill>
                <a:latin typeface="Arial"/>
                <a:cs typeface="Arial"/>
              </a:rPr>
              <a:t>desenvolvimento  </a:t>
            </a:r>
            <a:r>
              <a:rPr sz="3200" spc="-145" dirty="0">
                <a:solidFill>
                  <a:srgbClr val="C00000"/>
                </a:solidFill>
                <a:latin typeface="Arial"/>
                <a:cs typeface="Arial"/>
              </a:rPr>
              <a:t>de </a:t>
            </a:r>
            <a:r>
              <a:rPr sz="3200" spc="-175" dirty="0" err="1">
                <a:solidFill>
                  <a:srgbClr val="C00000"/>
                </a:solidFill>
                <a:latin typeface="Arial"/>
                <a:cs typeface="Arial"/>
              </a:rPr>
              <a:t>aplicações</a:t>
            </a:r>
            <a:r>
              <a:rPr sz="3200" spc="-19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55" dirty="0" err="1">
                <a:solidFill>
                  <a:srgbClr val="C00000"/>
                </a:solidFill>
                <a:latin typeface="Arial"/>
                <a:cs typeface="Arial"/>
              </a:rPr>
              <a:t>móveis</a:t>
            </a:r>
            <a:endParaRPr lang="pt-BR" sz="3200" spc="-155" dirty="0">
              <a:solidFill>
                <a:srgbClr val="C00000"/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Práticas para construção do projeto final.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Apresentação do aplicativo do projeto final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29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Conteúdo</a:t>
            </a:r>
            <a:r>
              <a:rPr sz="36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Programático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85788" y="3993112"/>
            <a:ext cx="1634367" cy="24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20840" y="4005893"/>
            <a:ext cx="1531671" cy="2388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16268" y="4003041"/>
            <a:ext cx="1539394" cy="2396236"/>
          </a:xfrm>
          <a:custGeom>
            <a:avLst/>
            <a:gdLst/>
            <a:ahLst/>
            <a:cxnLst/>
            <a:rect l="l" t="t" r="r" b="b"/>
            <a:pathLst>
              <a:path w="1873250" h="2915920">
                <a:moveTo>
                  <a:pt x="0" y="2915412"/>
                </a:moveTo>
                <a:lnTo>
                  <a:pt x="1872996" y="2915412"/>
                </a:lnTo>
                <a:lnTo>
                  <a:pt x="1872996" y="0"/>
                </a:lnTo>
                <a:lnTo>
                  <a:pt x="0" y="0"/>
                </a:lnTo>
                <a:lnTo>
                  <a:pt x="0" y="291541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72940" y="3993112"/>
            <a:ext cx="1729547" cy="249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07991" y="4005893"/>
            <a:ext cx="1626852" cy="2388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03420" y="4003041"/>
            <a:ext cx="1634367" cy="2396236"/>
          </a:xfrm>
          <a:custGeom>
            <a:avLst/>
            <a:gdLst/>
            <a:ahLst/>
            <a:cxnLst/>
            <a:rect l="l" t="t" r="r" b="b"/>
            <a:pathLst>
              <a:path w="1988820" h="2915920">
                <a:moveTo>
                  <a:pt x="0" y="2915412"/>
                </a:moveTo>
                <a:lnTo>
                  <a:pt x="1988820" y="2915412"/>
                </a:lnTo>
                <a:lnTo>
                  <a:pt x="1988820" y="0"/>
                </a:lnTo>
                <a:lnTo>
                  <a:pt x="0" y="0"/>
                </a:lnTo>
                <a:lnTo>
                  <a:pt x="0" y="291541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62855" y="4309823"/>
            <a:ext cx="1536680" cy="8453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59735" y="3990396"/>
            <a:ext cx="1595542" cy="2478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94788" y="4003177"/>
            <a:ext cx="1492846" cy="2375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90216" y="4000325"/>
            <a:ext cx="1500778" cy="2383712"/>
          </a:xfrm>
          <a:custGeom>
            <a:avLst/>
            <a:gdLst/>
            <a:ahLst/>
            <a:cxnLst/>
            <a:rect l="l" t="t" r="r" b="b"/>
            <a:pathLst>
              <a:path w="1826260" h="2900679">
                <a:moveTo>
                  <a:pt x="0" y="2900172"/>
                </a:moveTo>
                <a:lnTo>
                  <a:pt x="1825752" y="2900172"/>
                </a:lnTo>
                <a:lnTo>
                  <a:pt x="1825752" y="0"/>
                </a:lnTo>
                <a:lnTo>
                  <a:pt x="0" y="0"/>
                </a:lnTo>
                <a:lnTo>
                  <a:pt x="0" y="2900172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0436" y="3987951"/>
            <a:ext cx="1575504" cy="24672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5487" y="4000731"/>
            <a:ext cx="1472809" cy="23645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0916" y="3997835"/>
            <a:ext cx="1480427" cy="2372232"/>
          </a:xfrm>
          <a:custGeom>
            <a:avLst/>
            <a:gdLst/>
            <a:ahLst/>
            <a:cxnLst/>
            <a:rect l="l" t="t" r="r" b="b"/>
            <a:pathLst>
              <a:path w="1801495" h="2886710">
                <a:moveTo>
                  <a:pt x="0" y="2886456"/>
                </a:moveTo>
                <a:lnTo>
                  <a:pt x="1801368" y="2886456"/>
                </a:lnTo>
                <a:lnTo>
                  <a:pt x="1801368" y="0"/>
                </a:lnTo>
                <a:lnTo>
                  <a:pt x="0" y="0"/>
                </a:lnTo>
                <a:lnTo>
                  <a:pt x="0" y="2886456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57988" y="2331197"/>
            <a:ext cx="1186012" cy="11872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54609"/>
            <a:ext cx="32213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70" dirty="0">
                <a:solidFill>
                  <a:srgbClr val="FFFFFF"/>
                </a:solidFill>
                <a:latin typeface="Trebuchet MS"/>
                <a:cs typeface="Trebuchet MS"/>
              </a:rPr>
              <a:t>Plano de</a:t>
            </a:r>
            <a:r>
              <a:rPr sz="3400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85" dirty="0">
                <a:solidFill>
                  <a:srgbClr val="FFFFFF"/>
                </a:solidFill>
                <a:latin typeface="Trebuchet MS"/>
                <a:cs typeface="Trebuchet MS"/>
              </a:rPr>
              <a:t>Disciplina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4192" y="3377945"/>
            <a:ext cx="62731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75" dirty="0">
                <a:solidFill>
                  <a:srgbClr val="00AF50"/>
                </a:solidFill>
                <a:latin typeface="Arial"/>
                <a:cs typeface="Arial"/>
              </a:rPr>
              <a:t>Métodos</a:t>
            </a:r>
            <a:r>
              <a:rPr sz="6000" spc="-33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6000" spc="-250" dirty="0">
                <a:solidFill>
                  <a:srgbClr val="00AF50"/>
                </a:solidFill>
                <a:latin typeface="Arial"/>
                <a:cs typeface="Arial"/>
              </a:rPr>
              <a:t>Avaliativos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ítulo 1">
            <a:extLst>
              <a:ext uri="{FF2B5EF4-FFF2-40B4-BE49-F238E27FC236}">
                <a16:creationId xmlns:a16="http://schemas.microsoft.com/office/drawing/2014/main" id="{47CF7373-487B-4AF4-A967-286DC827DD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5657850" cy="677108"/>
          </a:xfrm>
        </p:spPr>
        <p:txBody>
          <a:bodyPr/>
          <a:lstStyle/>
          <a:p>
            <a:pPr>
              <a:defRPr/>
            </a:pPr>
            <a:r>
              <a:rPr lang="pt-BR" altLang="pt-B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Quem sou?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8D8C49-F668-4476-8FD2-82548DF86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905000"/>
            <a:ext cx="7848600" cy="4191000"/>
          </a:xfrm>
        </p:spPr>
        <p:txBody>
          <a:bodyPr rtlCol="0">
            <a:normAutofit fontScale="92500" lnSpcReduction="20000"/>
          </a:bodyPr>
          <a:lstStyle/>
          <a:p>
            <a:pPr>
              <a:defRPr/>
            </a:pP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Formação</a:t>
            </a:r>
          </a:p>
          <a:p>
            <a:pPr marL="51435" indent="-51435">
              <a:buFont typeface="Arial"/>
              <a:buChar char="•"/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Professor: Rildo da Silva Oliveira</a:t>
            </a:r>
          </a:p>
          <a:p>
            <a:pPr marL="51435" indent="-51435">
              <a:buFont typeface="Arial"/>
              <a:buChar char="•"/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Bacharelado em Ciências da Computação (UESPI)</a:t>
            </a:r>
          </a:p>
          <a:p>
            <a:pPr marL="51435" indent="-51435">
              <a:buFont typeface="Arial"/>
              <a:buChar char="•"/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Especialização em Redes de Computadores (ESAB)</a:t>
            </a:r>
          </a:p>
          <a:p>
            <a:pPr marL="51435" indent="-51435">
              <a:buFont typeface="Arial"/>
              <a:buChar char="•"/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Especialização em Tecnologias do EAD</a:t>
            </a:r>
          </a:p>
          <a:p>
            <a:pPr marL="51435" indent="-51435">
              <a:buFont typeface="Arial"/>
              <a:buChar char="•"/>
              <a:defRPr/>
            </a:pP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Experiência</a:t>
            </a:r>
          </a:p>
          <a:p>
            <a:pPr marL="51435" indent="-51435">
              <a:buFont typeface="Arial"/>
              <a:buChar char="•"/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Professor Substituto IFMA</a:t>
            </a:r>
          </a:p>
          <a:p>
            <a:pPr marL="51435" indent="-51435">
              <a:buFont typeface="Arial"/>
              <a:buChar char="•"/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Professor CEAD (UFPI)</a:t>
            </a:r>
          </a:p>
          <a:p>
            <a:pPr marL="51435" indent="-51435">
              <a:buFont typeface="Arial"/>
              <a:buChar char="•"/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Analista de Tecnologia UESPI</a:t>
            </a:r>
          </a:p>
          <a:p>
            <a:pPr marL="51435" indent="-51435">
              <a:buFont typeface="Arial"/>
              <a:buChar char="•"/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Professor UNIP (atual)</a:t>
            </a:r>
          </a:p>
          <a:p>
            <a:pPr marL="51435" indent="-51435">
              <a:buFont typeface="Arial"/>
              <a:buChar char="•"/>
              <a:defRPr/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Analista de Tecnologia – Canal Educação (atual)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36506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0" dirty="0">
                <a:solidFill>
                  <a:srgbClr val="FFFFFF"/>
                </a:solidFill>
                <a:latin typeface="Trebuchet MS"/>
                <a:cs typeface="Trebuchet MS"/>
              </a:rPr>
              <a:t>Métodos</a:t>
            </a:r>
            <a:r>
              <a:rPr sz="3600" spc="-4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20" dirty="0">
                <a:solidFill>
                  <a:srgbClr val="FFFFFF"/>
                </a:solidFill>
                <a:latin typeface="Trebuchet MS"/>
                <a:cs typeface="Trebuchet MS"/>
              </a:rPr>
              <a:t>Avaliativos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41135" y="1612391"/>
            <a:ext cx="2671571" cy="2054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0433" y="1688363"/>
            <a:ext cx="7489190" cy="3826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556635" algn="just">
              <a:lnSpc>
                <a:spcPct val="125699"/>
              </a:lnSpc>
              <a:spcBef>
                <a:spcPts val="100"/>
              </a:spcBef>
            </a:pPr>
            <a:r>
              <a:rPr sz="2800" b="1" spc="-135" dirty="0">
                <a:solidFill>
                  <a:srgbClr val="D20C0A"/>
                </a:solidFill>
                <a:latin typeface="Trebuchet MS"/>
                <a:cs typeface="Trebuchet MS"/>
              </a:rPr>
              <a:t>1ª Nota: </a:t>
            </a:r>
            <a:r>
              <a:rPr sz="2800" spc="-190" dirty="0">
                <a:solidFill>
                  <a:srgbClr val="585858"/>
                </a:solidFill>
                <a:latin typeface="Arial"/>
                <a:cs typeface="Arial"/>
              </a:rPr>
              <a:t>Prova </a:t>
            </a:r>
            <a:r>
              <a:rPr sz="2800" spc="-90" dirty="0">
                <a:solidFill>
                  <a:srgbClr val="585858"/>
                </a:solidFill>
                <a:latin typeface="Arial"/>
                <a:cs typeface="Arial"/>
              </a:rPr>
              <a:t>ou</a:t>
            </a:r>
            <a:r>
              <a:rPr sz="2800" spc="-20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155" dirty="0">
                <a:solidFill>
                  <a:srgbClr val="585858"/>
                </a:solidFill>
                <a:latin typeface="Arial"/>
                <a:cs typeface="Arial"/>
              </a:rPr>
              <a:t>Trabalho  </a:t>
            </a:r>
            <a:r>
              <a:rPr sz="2800" b="1" spc="-135" dirty="0">
                <a:solidFill>
                  <a:srgbClr val="D20C0A"/>
                </a:solidFill>
                <a:latin typeface="Trebuchet MS"/>
                <a:cs typeface="Trebuchet MS"/>
              </a:rPr>
              <a:t>2ª Nota: </a:t>
            </a:r>
            <a:r>
              <a:rPr sz="2800" spc="-190" dirty="0">
                <a:solidFill>
                  <a:srgbClr val="585858"/>
                </a:solidFill>
                <a:latin typeface="Arial"/>
                <a:cs typeface="Arial"/>
              </a:rPr>
              <a:t>Prova </a:t>
            </a:r>
            <a:r>
              <a:rPr sz="2800" spc="-90" dirty="0">
                <a:solidFill>
                  <a:srgbClr val="585858"/>
                </a:solidFill>
                <a:latin typeface="Arial"/>
                <a:cs typeface="Arial"/>
              </a:rPr>
              <a:t>ou</a:t>
            </a:r>
            <a:r>
              <a:rPr sz="2800" spc="-20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155" dirty="0" err="1">
                <a:solidFill>
                  <a:srgbClr val="585858"/>
                </a:solidFill>
                <a:latin typeface="Arial"/>
                <a:cs typeface="Arial"/>
              </a:rPr>
              <a:t>Trabalho</a:t>
            </a:r>
            <a:r>
              <a:rPr sz="2800" spc="-155" dirty="0">
                <a:solidFill>
                  <a:srgbClr val="585858"/>
                </a:solidFill>
                <a:latin typeface="Arial"/>
                <a:cs typeface="Arial"/>
              </a:rPr>
              <a:t>  </a:t>
            </a:r>
            <a:r>
              <a:rPr sz="2800" b="1" spc="-150" dirty="0" err="1">
                <a:solidFill>
                  <a:srgbClr val="D20C0A"/>
                </a:solidFill>
                <a:latin typeface="Trebuchet MS"/>
                <a:cs typeface="Trebuchet MS"/>
              </a:rPr>
              <a:t>Reposição</a:t>
            </a:r>
            <a:endParaRPr sz="2800" dirty="0">
              <a:latin typeface="Trebuchet MS"/>
              <a:cs typeface="Trebuchet MS"/>
            </a:endParaRPr>
          </a:p>
          <a:p>
            <a:pPr marL="377190" indent="-364490" algn="just">
              <a:lnSpc>
                <a:spcPct val="100000"/>
              </a:lnSpc>
              <a:spcBef>
                <a:spcPts val="865"/>
              </a:spcBef>
              <a:buChar char="•"/>
              <a:tabLst>
                <a:tab pos="377825" algn="l"/>
              </a:tabLst>
            </a:pPr>
            <a:r>
              <a:rPr sz="2800" spc="-190" dirty="0">
                <a:solidFill>
                  <a:srgbClr val="585858"/>
                </a:solidFill>
                <a:latin typeface="Arial"/>
                <a:cs typeface="Arial"/>
              </a:rPr>
              <a:t>Prova </a:t>
            </a:r>
            <a:r>
              <a:rPr sz="2800" spc="-100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sz="2800" i="1" spc="-100" dirty="0">
                <a:solidFill>
                  <a:srgbClr val="585858"/>
                </a:solidFill>
                <a:latin typeface="Trebuchet MS"/>
                <a:cs typeface="Trebuchet MS"/>
              </a:rPr>
              <a:t>assunto </a:t>
            </a:r>
            <a:r>
              <a:rPr sz="2800" i="1" spc="-35" dirty="0">
                <a:solidFill>
                  <a:srgbClr val="585858"/>
                </a:solidFill>
                <a:latin typeface="Trebuchet MS"/>
                <a:cs typeface="Trebuchet MS"/>
              </a:rPr>
              <a:t>à </a:t>
            </a:r>
            <a:r>
              <a:rPr sz="2800" i="1" spc="-195" dirty="0">
                <a:solidFill>
                  <a:srgbClr val="585858"/>
                </a:solidFill>
                <a:latin typeface="Trebuchet MS"/>
                <a:cs typeface="Trebuchet MS"/>
              </a:rPr>
              <a:t>definir </a:t>
            </a:r>
            <a:r>
              <a:rPr sz="2800" i="1" spc="-160" dirty="0">
                <a:solidFill>
                  <a:srgbClr val="585858"/>
                </a:solidFill>
                <a:latin typeface="Trebuchet MS"/>
                <a:cs typeface="Trebuchet MS"/>
              </a:rPr>
              <a:t>pelo</a:t>
            </a:r>
            <a:r>
              <a:rPr sz="2800" i="1" spc="-46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800" i="1" spc="-135" dirty="0">
                <a:solidFill>
                  <a:srgbClr val="585858"/>
                </a:solidFill>
                <a:latin typeface="Trebuchet MS"/>
                <a:cs typeface="Trebuchet MS"/>
              </a:rPr>
              <a:t>professor</a:t>
            </a:r>
            <a:r>
              <a:rPr sz="2800" spc="-135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  <a:p>
            <a:pPr marL="377190" indent="-364490" algn="just">
              <a:lnSpc>
                <a:spcPct val="100000"/>
              </a:lnSpc>
              <a:spcBef>
                <a:spcPts val="865"/>
              </a:spcBef>
              <a:buChar char="•"/>
              <a:tabLst>
                <a:tab pos="377825" algn="l"/>
              </a:tabLst>
            </a:pPr>
            <a:r>
              <a:rPr sz="2800" spc="-85" dirty="0">
                <a:solidFill>
                  <a:srgbClr val="585858"/>
                </a:solidFill>
                <a:latin typeface="Arial"/>
                <a:cs typeface="Arial"/>
              </a:rPr>
              <a:t>Média </a:t>
            </a:r>
            <a:r>
              <a:rPr sz="2800" spc="-245" dirty="0">
                <a:solidFill>
                  <a:srgbClr val="00AF50"/>
                </a:solidFill>
                <a:latin typeface="Arial"/>
                <a:cs typeface="Arial"/>
              </a:rPr>
              <a:t>&lt; </a:t>
            </a:r>
            <a:r>
              <a:rPr sz="2800" spc="-120" dirty="0">
                <a:solidFill>
                  <a:srgbClr val="00AF50"/>
                </a:solidFill>
                <a:latin typeface="Arial"/>
                <a:cs typeface="Arial"/>
              </a:rPr>
              <a:t>7.0 </a:t>
            </a:r>
            <a:endParaRPr lang="pt-BR" sz="2800" spc="-120" dirty="0">
              <a:solidFill>
                <a:srgbClr val="00AF50"/>
              </a:solidFill>
              <a:latin typeface="Arial"/>
              <a:cs typeface="Arial"/>
            </a:endParaRPr>
          </a:p>
          <a:p>
            <a:pPr marL="377190" indent="-364490" algn="just">
              <a:lnSpc>
                <a:spcPct val="100000"/>
              </a:lnSpc>
              <a:spcBef>
                <a:spcPts val="865"/>
              </a:spcBef>
              <a:buChar char="•"/>
              <a:tabLst>
                <a:tab pos="377825" algn="l"/>
              </a:tabLst>
            </a:pPr>
            <a:r>
              <a:rPr sz="2800" b="1" spc="-200" dirty="0" err="1">
                <a:solidFill>
                  <a:srgbClr val="D20C0A"/>
                </a:solidFill>
                <a:latin typeface="Trebuchet MS"/>
                <a:cs typeface="Trebuchet MS"/>
              </a:rPr>
              <a:t>Exame</a:t>
            </a:r>
            <a:r>
              <a:rPr sz="2800" b="1" spc="-200" dirty="0">
                <a:solidFill>
                  <a:srgbClr val="D20C0A"/>
                </a:solidFill>
                <a:latin typeface="Trebuchet MS"/>
                <a:cs typeface="Trebuchet MS"/>
              </a:rPr>
              <a:t> </a:t>
            </a:r>
            <a:r>
              <a:rPr sz="2800" b="1" spc="-165" dirty="0">
                <a:solidFill>
                  <a:srgbClr val="D20C0A"/>
                </a:solidFill>
                <a:latin typeface="Trebuchet MS"/>
                <a:cs typeface="Trebuchet MS"/>
              </a:rPr>
              <a:t>Especial</a:t>
            </a:r>
            <a:endParaRPr sz="2800" dirty="0">
              <a:latin typeface="Trebuchet MS"/>
              <a:cs typeface="Trebuchet MS"/>
            </a:endParaRPr>
          </a:p>
          <a:p>
            <a:pPr marL="377190" indent="-364490" algn="just">
              <a:lnSpc>
                <a:spcPct val="100000"/>
              </a:lnSpc>
              <a:spcBef>
                <a:spcPts val="865"/>
              </a:spcBef>
              <a:buChar char="•"/>
              <a:tabLst>
                <a:tab pos="377825" algn="l"/>
              </a:tabLst>
            </a:pPr>
            <a:r>
              <a:rPr sz="2800" spc="-190" dirty="0">
                <a:solidFill>
                  <a:srgbClr val="585858"/>
                </a:solidFill>
                <a:latin typeface="Arial"/>
                <a:cs typeface="Arial"/>
              </a:rPr>
              <a:t>Prova </a:t>
            </a:r>
            <a:r>
              <a:rPr sz="2800" spc="-125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sz="2800" i="1" spc="-125" dirty="0">
                <a:solidFill>
                  <a:srgbClr val="585858"/>
                </a:solidFill>
                <a:latin typeface="Trebuchet MS"/>
                <a:cs typeface="Trebuchet MS"/>
              </a:rPr>
              <a:t>todo </a:t>
            </a:r>
            <a:r>
              <a:rPr sz="2800" i="1" spc="-140" dirty="0">
                <a:solidFill>
                  <a:srgbClr val="585858"/>
                </a:solidFill>
                <a:latin typeface="Trebuchet MS"/>
                <a:cs typeface="Trebuchet MS"/>
              </a:rPr>
              <a:t>conteúdo </a:t>
            </a:r>
            <a:r>
              <a:rPr sz="2800" i="1" spc="-80" dirty="0">
                <a:solidFill>
                  <a:srgbClr val="585858"/>
                </a:solidFill>
                <a:latin typeface="Trebuchet MS"/>
                <a:cs typeface="Trebuchet MS"/>
              </a:rPr>
              <a:t>da</a:t>
            </a:r>
            <a:r>
              <a:rPr sz="2800" i="1" spc="-32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800" i="1" spc="-145" dirty="0">
                <a:solidFill>
                  <a:srgbClr val="585858"/>
                </a:solidFill>
                <a:latin typeface="Trebuchet MS"/>
                <a:cs typeface="Trebuchet MS"/>
              </a:rPr>
              <a:t>disciplina</a:t>
            </a:r>
            <a:r>
              <a:rPr sz="2800" spc="-145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54609"/>
            <a:ext cx="32213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70" dirty="0">
                <a:solidFill>
                  <a:srgbClr val="FFFFFF"/>
                </a:solidFill>
                <a:latin typeface="Trebuchet MS"/>
                <a:cs typeface="Trebuchet MS"/>
              </a:rPr>
              <a:t>Plano de</a:t>
            </a:r>
            <a:r>
              <a:rPr sz="3400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85" dirty="0">
                <a:solidFill>
                  <a:srgbClr val="FFFFFF"/>
                </a:solidFill>
                <a:latin typeface="Trebuchet MS"/>
                <a:cs typeface="Trebuchet MS"/>
              </a:rPr>
              <a:t>Disciplina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28597" y="3377945"/>
            <a:ext cx="59080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00" dirty="0">
                <a:solidFill>
                  <a:srgbClr val="00AF50"/>
                </a:solidFill>
                <a:latin typeface="Arial"/>
                <a:cs typeface="Arial"/>
              </a:rPr>
              <a:t>Fonte </a:t>
            </a:r>
            <a:r>
              <a:rPr sz="6000" spc="-270" dirty="0">
                <a:solidFill>
                  <a:srgbClr val="00AF50"/>
                </a:solidFill>
                <a:latin typeface="Arial"/>
                <a:cs typeface="Arial"/>
              </a:rPr>
              <a:t>de</a:t>
            </a:r>
            <a:r>
              <a:rPr sz="6000" spc="-39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6000" spc="-459" dirty="0">
                <a:solidFill>
                  <a:srgbClr val="00AF50"/>
                </a:solidFill>
                <a:latin typeface="Arial"/>
                <a:cs typeface="Arial"/>
              </a:rPr>
              <a:t>Pesquisas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934" y="1482674"/>
            <a:ext cx="8413115" cy="191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270" dirty="0">
                <a:solidFill>
                  <a:srgbClr val="585858"/>
                </a:solidFill>
                <a:latin typeface="Arial"/>
                <a:cs typeface="Arial"/>
              </a:rPr>
              <a:t>DEITEL, </a:t>
            </a:r>
            <a:r>
              <a:rPr sz="2400" spc="-254" dirty="0">
                <a:solidFill>
                  <a:srgbClr val="585858"/>
                </a:solidFill>
                <a:latin typeface="Arial"/>
                <a:cs typeface="Arial"/>
              </a:rPr>
              <a:t>P.; </a:t>
            </a:r>
            <a:r>
              <a:rPr sz="2400" spc="-270" dirty="0">
                <a:solidFill>
                  <a:srgbClr val="585858"/>
                </a:solidFill>
                <a:latin typeface="Arial"/>
                <a:cs typeface="Arial"/>
              </a:rPr>
              <a:t>DEITEL, </a:t>
            </a:r>
            <a:r>
              <a:rPr sz="2400" spc="-114" dirty="0">
                <a:solidFill>
                  <a:srgbClr val="585858"/>
                </a:solidFill>
                <a:latin typeface="Arial"/>
                <a:cs typeface="Arial"/>
              </a:rPr>
              <a:t>H.; </a:t>
            </a:r>
            <a:r>
              <a:rPr sz="2400" spc="-235" dirty="0">
                <a:solidFill>
                  <a:srgbClr val="585858"/>
                </a:solidFill>
                <a:latin typeface="Arial"/>
                <a:cs typeface="Arial"/>
              </a:rPr>
              <a:t>WALD, </a:t>
            </a:r>
            <a:r>
              <a:rPr sz="2400" spc="-229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2400" b="1" spc="-229" dirty="0">
                <a:solidFill>
                  <a:srgbClr val="585858"/>
                </a:solidFill>
                <a:latin typeface="Trebuchet MS"/>
                <a:cs typeface="Trebuchet MS"/>
              </a:rPr>
              <a:t>. 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Android </a:t>
            </a:r>
            <a:r>
              <a:rPr sz="2400" b="1" spc="-190" dirty="0">
                <a:solidFill>
                  <a:srgbClr val="585858"/>
                </a:solidFill>
                <a:latin typeface="Trebuchet MS"/>
                <a:cs typeface="Trebuchet MS"/>
              </a:rPr>
              <a:t>6 </a:t>
            </a:r>
            <a:r>
              <a:rPr sz="2400" b="1" spc="-150" dirty="0">
                <a:solidFill>
                  <a:srgbClr val="585858"/>
                </a:solidFill>
                <a:latin typeface="Trebuchet MS"/>
                <a:cs typeface="Trebuchet MS"/>
              </a:rPr>
              <a:t>- Para </a:t>
            </a:r>
            <a:r>
              <a:rPr sz="2400" b="1" spc="-130" dirty="0">
                <a:solidFill>
                  <a:srgbClr val="585858"/>
                </a:solidFill>
                <a:latin typeface="Trebuchet MS"/>
                <a:cs typeface="Trebuchet MS"/>
              </a:rPr>
              <a:t>Programadores</a:t>
            </a:r>
            <a:r>
              <a:rPr sz="2400" b="1" spc="-37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400" b="1" spc="-150" dirty="0">
                <a:solidFill>
                  <a:srgbClr val="585858"/>
                </a:solidFill>
                <a:latin typeface="Trebuchet MS"/>
                <a:cs typeface="Trebuchet MS"/>
              </a:rPr>
              <a:t>-</a:t>
            </a:r>
            <a:endParaRPr sz="2400">
              <a:latin typeface="Trebuchet MS"/>
              <a:cs typeface="Trebuchet MS"/>
            </a:endParaRPr>
          </a:p>
          <a:p>
            <a:pPr marL="241300">
              <a:lnSpc>
                <a:spcPts val="2735"/>
              </a:lnSpc>
            </a:pPr>
            <a:r>
              <a:rPr sz="2400" b="1" spc="-85" dirty="0">
                <a:solidFill>
                  <a:srgbClr val="585858"/>
                </a:solidFill>
                <a:latin typeface="Trebuchet MS"/>
                <a:cs typeface="Trebuchet MS"/>
              </a:rPr>
              <a:t>Uma </a:t>
            </a:r>
            <a:r>
              <a:rPr sz="2400" b="1" spc="-114" dirty="0">
                <a:solidFill>
                  <a:srgbClr val="585858"/>
                </a:solidFill>
                <a:latin typeface="Trebuchet MS"/>
                <a:cs typeface="Trebuchet MS"/>
              </a:rPr>
              <a:t>Abordagem </a:t>
            </a:r>
            <a:r>
              <a:rPr sz="2400" b="1" spc="-105" dirty="0">
                <a:solidFill>
                  <a:srgbClr val="585858"/>
                </a:solidFill>
                <a:latin typeface="Trebuchet MS"/>
                <a:cs typeface="Trebuchet MS"/>
              </a:rPr>
              <a:t>Baseada </a:t>
            </a:r>
            <a:r>
              <a:rPr sz="2400" b="1" spc="-145" dirty="0">
                <a:solidFill>
                  <a:srgbClr val="585858"/>
                </a:solidFill>
                <a:latin typeface="Trebuchet MS"/>
                <a:cs typeface="Trebuchet MS"/>
              </a:rPr>
              <a:t>em 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Aplicativos</a:t>
            </a:r>
            <a:r>
              <a:rPr sz="2400" spc="-120" dirty="0">
                <a:solidFill>
                  <a:srgbClr val="585858"/>
                </a:solidFill>
                <a:latin typeface="Arial"/>
                <a:cs typeface="Arial"/>
              </a:rPr>
              <a:t>. </a:t>
            </a:r>
            <a:r>
              <a:rPr sz="2400" spc="-185" dirty="0">
                <a:solidFill>
                  <a:srgbClr val="585858"/>
                </a:solidFill>
                <a:latin typeface="Arial"/>
                <a:cs typeface="Arial"/>
              </a:rPr>
              <a:t>3.Ed </a:t>
            </a:r>
            <a:r>
              <a:rPr sz="2400" spc="-125" dirty="0">
                <a:solidFill>
                  <a:srgbClr val="585858"/>
                </a:solidFill>
                <a:latin typeface="Arial"/>
                <a:cs typeface="Arial"/>
              </a:rPr>
              <a:t>Bookman,</a:t>
            </a:r>
            <a:r>
              <a:rPr sz="2400" spc="-4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585858"/>
                </a:solidFill>
                <a:latin typeface="Arial"/>
                <a:cs typeface="Arial"/>
              </a:rPr>
              <a:t>2016.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15"/>
              </a:spcBef>
              <a:buChar char="•"/>
              <a:tabLst>
                <a:tab pos="241300" algn="l"/>
              </a:tabLst>
            </a:pPr>
            <a:r>
              <a:rPr sz="2400" spc="-204" dirty="0">
                <a:solidFill>
                  <a:srgbClr val="585858"/>
                </a:solidFill>
                <a:latin typeface="Arial"/>
                <a:cs typeface="Arial"/>
              </a:rPr>
              <a:t>DARWIN, </a:t>
            </a:r>
            <a:r>
              <a:rPr sz="2400" spc="-65" dirty="0">
                <a:solidFill>
                  <a:srgbClr val="585858"/>
                </a:solidFill>
                <a:latin typeface="Arial"/>
                <a:cs typeface="Arial"/>
              </a:rPr>
              <a:t>I. 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Android </a:t>
            </a:r>
            <a:r>
              <a:rPr sz="2400" b="1" spc="-130" dirty="0">
                <a:solidFill>
                  <a:srgbClr val="585858"/>
                </a:solidFill>
                <a:latin typeface="Trebuchet MS"/>
                <a:cs typeface="Trebuchet MS"/>
              </a:rPr>
              <a:t>Cookbook. </a:t>
            </a:r>
            <a:r>
              <a:rPr sz="2400" spc="-100" dirty="0">
                <a:solidFill>
                  <a:srgbClr val="585858"/>
                </a:solidFill>
                <a:latin typeface="Arial"/>
                <a:cs typeface="Arial"/>
              </a:rPr>
              <a:t>Editora </a:t>
            </a:r>
            <a:r>
              <a:rPr sz="2400" spc="-114" dirty="0">
                <a:solidFill>
                  <a:srgbClr val="585858"/>
                </a:solidFill>
                <a:latin typeface="Arial"/>
                <a:cs typeface="Arial"/>
              </a:rPr>
              <a:t>Novatec,</a:t>
            </a:r>
            <a:r>
              <a:rPr sz="2400" spc="-3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585858"/>
                </a:solidFill>
                <a:latin typeface="Arial"/>
                <a:cs typeface="Arial"/>
              </a:rPr>
              <a:t>2012.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2590"/>
              </a:lnSpc>
              <a:spcBef>
                <a:spcPts val="844"/>
              </a:spcBef>
              <a:buChar char="•"/>
              <a:tabLst>
                <a:tab pos="241300" algn="l"/>
                <a:tab pos="1624965" algn="l"/>
                <a:tab pos="2289810" algn="l"/>
                <a:tab pos="3500120" algn="l"/>
                <a:tab pos="4001135" algn="l"/>
                <a:tab pos="6458585" algn="l"/>
                <a:tab pos="7021195" algn="l"/>
              </a:tabLst>
            </a:pPr>
            <a:r>
              <a:rPr sz="2400" spc="-305" dirty="0">
                <a:solidFill>
                  <a:srgbClr val="585858"/>
                </a:solidFill>
                <a:latin typeface="Arial"/>
                <a:cs typeface="Arial"/>
              </a:rPr>
              <a:t>BU</a:t>
            </a:r>
            <a:r>
              <a:rPr sz="2400" spc="-34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2400" spc="-38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2400" spc="-24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2400" spc="-23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spc="50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2400" spc="-55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sz="2400" spc="-45" dirty="0">
                <a:solidFill>
                  <a:srgbClr val="585858"/>
                </a:solidFill>
                <a:latin typeface="Arial"/>
                <a:cs typeface="Arial"/>
              </a:rPr>
              <a:t>;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spc="-395" dirty="0">
                <a:solidFill>
                  <a:srgbClr val="585858"/>
                </a:solidFill>
                <a:latin typeface="Arial"/>
                <a:cs typeface="Arial"/>
              </a:rPr>
              <a:t>FE</a:t>
            </a:r>
            <a:r>
              <a:rPr sz="2400" spc="-340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2400" spc="-395" dirty="0">
                <a:solidFill>
                  <a:srgbClr val="585858"/>
                </a:solidFill>
                <a:latin typeface="Arial"/>
                <a:cs typeface="Arial"/>
              </a:rPr>
              <a:t>K</a:t>
            </a:r>
            <a:r>
              <a:rPr sz="2400" spc="-40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2400" spc="-250" dirty="0">
                <a:solidFill>
                  <a:srgbClr val="585858"/>
                </a:solidFill>
                <a:latin typeface="Arial"/>
                <a:cs typeface="Arial"/>
              </a:rPr>
              <a:t>R,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spc="-32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2400" spc="-65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Des</a:t>
            </a:r>
            <a:r>
              <a:rPr sz="2400" b="1" spc="-10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2400" b="1" spc="-17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2400" b="1" spc="-155" dirty="0">
                <a:solidFill>
                  <a:srgbClr val="585858"/>
                </a:solidFill>
                <a:latin typeface="Trebuchet MS"/>
                <a:cs typeface="Trebuchet MS"/>
              </a:rPr>
              <a:t>v</a:t>
            </a:r>
            <a:r>
              <a:rPr sz="2400" b="1" spc="-100" dirty="0">
                <a:solidFill>
                  <a:srgbClr val="585858"/>
                </a:solidFill>
                <a:latin typeface="Trebuchet MS"/>
                <a:cs typeface="Trebuchet MS"/>
              </a:rPr>
              <a:t>ol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v</a:t>
            </a:r>
            <a:r>
              <a:rPr sz="2400" b="1" spc="-140" dirty="0">
                <a:solidFill>
                  <a:srgbClr val="585858"/>
                </a:solidFill>
                <a:latin typeface="Trebuchet MS"/>
                <a:cs typeface="Trebuchet MS"/>
              </a:rPr>
              <a:t>im</a:t>
            </a:r>
            <a:r>
              <a:rPr sz="2400" b="1" spc="-135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2400" b="1" spc="-15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2400" b="1" spc="-7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b="1" spc="-145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2400" b="1" spc="-14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b="1" spc="-95" dirty="0">
                <a:solidFill>
                  <a:srgbClr val="585858"/>
                </a:solidFill>
                <a:latin typeface="Trebuchet MS"/>
                <a:cs typeface="Trebuchet MS"/>
              </a:rPr>
              <a:t>Ap</a:t>
            </a:r>
            <a:r>
              <a:rPr sz="2400" b="1" spc="-130" dirty="0">
                <a:solidFill>
                  <a:srgbClr val="585858"/>
                </a:solidFill>
                <a:latin typeface="Trebuchet MS"/>
                <a:cs typeface="Trebuchet MS"/>
              </a:rPr>
              <a:t>li</a:t>
            </a:r>
            <a:r>
              <a:rPr sz="2400" b="1" spc="-235" dirty="0">
                <a:solidFill>
                  <a:srgbClr val="585858"/>
                </a:solidFill>
                <a:latin typeface="Trebuchet MS"/>
                <a:cs typeface="Trebuchet MS"/>
              </a:rPr>
              <a:t>c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2400" b="1" spc="-14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2400" b="1" spc="-155" dirty="0">
                <a:solidFill>
                  <a:srgbClr val="585858"/>
                </a:solidFill>
                <a:latin typeface="Trebuchet MS"/>
                <a:cs typeface="Trebuchet MS"/>
              </a:rPr>
              <a:t>v</a:t>
            </a:r>
            <a:r>
              <a:rPr sz="2400" b="1" spc="-60" dirty="0">
                <a:solidFill>
                  <a:srgbClr val="585858"/>
                </a:solidFill>
                <a:latin typeface="Trebuchet MS"/>
                <a:cs typeface="Trebuchet MS"/>
              </a:rPr>
              <a:t>os  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Android </a:t>
            </a:r>
            <a:r>
              <a:rPr sz="2400" b="1" spc="-130" dirty="0">
                <a:solidFill>
                  <a:srgbClr val="585858"/>
                </a:solidFill>
                <a:latin typeface="Trebuchet MS"/>
                <a:cs typeface="Trebuchet MS"/>
              </a:rPr>
              <a:t>para </a:t>
            </a:r>
            <a:r>
              <a:rPr sz="2400" b="1" spc="-155" dirty="0">
                <a:solidFill>
                  <a:srgbClr val="585858"/>
                </a:solidFill>
                <a:latin typeface="Trebuchet MS"/>
                <a:cs typeface="Trebuchet MS"/>
              </a:rPr>
              <a:t>Leigos. 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Alta </a:t>
            </a:r>
            <a:r>
              <a:rPr sz="2400" spc="-155" dirty="0">
                <a:solidFill>
                  <a:srgbClr val="585858"/>
                </a:solidFill>
                <a:latin typeface="Arial"/>
                <a:cs typeface="Arial"/>
              </a:rPr>
              <a:t>Books,</a:t>
            </a:r>
            <a:r>
              <a:rPr sz="2400" spc="-4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585858"/>
                </a:solidFill>
                <a:latin typeface="Arial"/>
                <a:cs typeface="Arial"/>
              </a:rPr>
              <a:t>2014.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3265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Bibliografia</a:t>
            </a:r>
            <a:r>
              <a:rPr sz="360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04" dirty="0">
                <a:solidFill>
                  <a:srgbClr val="FFFFFF"/>
                </a:solidFill>
                <a:latin typeface="Trebuchet MS"/>
                <a:cs typeface="Trebuchet MS"/>
              </a:rPr>
              <a:t>Básica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1772" y="3604259"/>
            <a:ext cx="2502407" cy="3008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3795" y="3796284"/>
            <a:ext cx="2118360" cy="2624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5639" y="3614928"/>
            <a:ext cx="2502408" cy="2997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7664" y="3806952"/>
            <a:ext cx="2118360" cy="26136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13120" y="3604259"/>
            <a:ext cx="2503931" cy="3008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05144" y="3796284"/>
            <a:ext cx="2119883" cy="2624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934" y="1482674"/>
            <a:ext cx="8413750" cy="224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235" dirty="0">
                <a:solidFill>
                  <a:srgbClr val="585858"/>
                </a:solidFill>
                <a:latin typeface="Arial"/>
                <a:cs typeface="Arial"/>
              </a:rPr>
              <a:t>MONTEIRO, </a:t>
            </a:r>
            <a:r>
              <a:rPr sz="2400" spc="-260" dirty="0">
                <a:solidFill>
                  <a:srgbClr val="585858"/>
                </a:solidFill>
                <a:latin typeface="Arial"/>
                <a:cs typeface="Arial"/>
              </a:rPr>
              <a:t>J. </a:t>
            </a:r>
            <a:r>
              <a:rPr sz="2400" b="1" spc="-105" dirty="0">
                <a:solidFill>
                  <a:srgbClr val="585858"/>
                </a:solidFill>
                <a:latin typeface="Trebuchet MS"/>
                <a:cs typeface="Trebuchet MS"/>
              </a:rPr>
              <a:t>Google 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Android </a:t>
            </a:r>
            <a:r>
              <a:rPr sz="2400" b="1" spc="-150" dirty="0">
                <a:solidFill>
                  <a:srgbClr val="585858"/>
                </a:solidFill>
                <a:latin typeface="Trebuchet MS"/>
                <a:cs typeface="Trebuchet MS"/>
              </a:rPr>
              <a:t>- </a:t>
            </a:r>
            <a:r>
              <a:rPr sz="2400" b="1" spc="-170" dirty="0">
                <a:solidFill>
                  <a:srgbClr val="585858"/>
                </a:solidFill>
                <a:latin typeface="Trebuchet MS"/>
                <a:cs typeface="Trebuchet MS"/>
              </a:rPr>
              <a:t>Crie </a:t>
            </a:r>
            <a:r>
              <a:rPr sz="2400" b="1" spc="-135" dirty="0">
                <a:solidFill>
                  <a:srgbClr val="585858"/>
                </a:solidFill>
                <a:latin typeface="Trebuchet MS"/>
                <a:cs typeface="Trebuchet MS"/>
              </a:rPr>
              <a:t>Aplicações para </a:t>
            </a:r>
            <a:r>
              <a:rPr sz="2400" b="1" spc="-145" dirty="0">
                <a:solidFill>
                  <a:srgbClr val="585858"/>
                </a:solidFill>
                <a:latin typeface="Trebuchet MS"/>
                <a:cs typeface="Trebuchet MS"/>
              </a:rPr>
              <a:t>Celulares</a:t>
            </a:r>
            <a:r>
              <a:rPr sz="2400" b="1" spc="380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400" b="1" spc="-170" dirty="0">
                <a:solidFill>
                  <a:srgbClr val="585858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  <a:p>
            <a:pPr marL="241300">
              <a:lnSpc>
                <a:spcPts val="2735"/>
              </a:lnSpc>
            </a:pPr>
            <a:r>
              <a:rPr sz="2400" b="1" spc="-180" dirty="0">
                <a:solidFill>
                  <a:srgbClr val="585858"/>
                </a:solidFill>
                <a:latin typeface="Trebuchet MS"/>
                <a:cs typeface="Trebuchet MS"/>
              </a:rPr>
              <a:t>Tablets. </a:t>
            </a:r>
            <a:r>
              <a:rPr sz="2400" spc="-100" dirty="0">
                <a:solidFill>
                  <a:srgbClr val="585858"/>
                </a:solidFill>
                <a:latin typeface="Arial"/>
                <a:cs typeface="Arial"/>
              </a:rPr>
              <a:t>Editora </a:t>
            </a:r>
            <a:r>
              <a:rPr sz="2400" spc="-275" dirty="0">
                <a:solidFill>
                  <a:srgbClr val="585858"/>
                </a:solidFill>
                <a:latin typeface="Arial"/>
                <a:cs typeface="Arial"/>
              </a:rPr>
              <a:t>Casa </a:t>
            </a:r>
            <a:r>
              <a:rPr sz="2400" spc="-75" dirty="0">
                <a:solidFill>
                  <a:srgbClr val="585858"/>
                </a:solidFill>
                <a:latin typeface="Arial"/>
                <a:cs typeface="Arial"/>
              </a:rPr>
              <a:t>do </a:t>
            </a:r>
            <a:r>
              <a:rPr sz="2400" spc="-145" dirty="0">
                <a:solidFill>
                  <a:srgbClr val="585858"/>
                </a:solidFill>
                <a:latin typeface="Arial"/>
                <a:cs typeface="Arial"/>
              </a:rPr>
              <a:t>Código,</a:t>
            </a:r>
            <a:r>
              <a:rPr sz="2400" spc="-4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585858"/>
                </a:solidFill>
                <a:latin typeface="Arial"/>
                <a:cs typeface="Arial"/>
              </a:rPr>
              <a:t>2013.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2590"/>
              </a:lnSpc>
              <a:spcBef>
                <a:spcPts val="844"/>
              </a:spcBef>
              <a:buChar char="•"/>
              <a:tabLst>
                <a:tab pos="241300" algn="l"/>
              </a:tabLst>
            </a:pPr>
            <a:r>
              <a:rPr sz="2400" spc="-335" dirty="0">
                <a:solidFill>
                  <a:srgbClr val="585858"/>
                </a:solidFill>
                <a:latin typeface="Arial"/>
                <a:cs typeface="Arial"/>
              </a:rPr>
              <a:t>LECHETA, </a:t>
            </a:r>
            <a:r>
              <a:rPr sz="2400" spc="-240" dirty="0">
                <a:solidFill>
                  <a:srgbClr val="585858"/>
                </a:solidFill>
                <a:latin typeface="Arial"/>
                <a:cs typeface="Arial"/>
              </a:rPr>
              <a:t>R. </a:t>
            </a:r>
            <a:r>
              <a:rPr sz="2400" b="1" spc="-100" dirty="0">
                <a:solidFill>
                  <a:srgbClr val="585858"/>
                </a:solidFill>
                <a:latin typeface="Trebuchet MS"/>
                <a:cs typeface="Trebuchet MS"/>
              </a:rPr>
              <a:t>Google 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Android </a:t>
            </a:r>
            <a:r>
              <a:rPr sz="2400" b="1" spc="-150" dirty="0">
                <a:solidFill>
                  <a:srgbClr val="585858"/>
                </a:solidFill>
                <a:latin typeface="Trebuchet MS"/>
                <a:cs typeface="Trebuchet MS"/>
              </a:rPr>
              <a:t>- </a:t>
            </a:r>
            <a:r>
              <a:rPr sz="2400" b="1" spc="-130" dirty="0">
                <a:solidFill>
                  <a:srgbClr val="585858"/>
                </a:solidFill>
                <a:latin typeface="Trebuchet MS"/>
                <a:cs typeface="Trebuchet MS"/>
              </a:rPr>
              <a:t>Aprenda </a:t>
            </a:r>
            <a:r>
              <a:rPr sz="2400" b="1" spc="-95" dirty="0">
                <a:solidFill>
                  <a:srgbClr val="585858"/>
                </a:solidFill>
                <a:latin typeface="Trebuchet MS"/>
                <a:cs typeface="Trebuchet MS"/>
              </a:rPr>
              <a:t>a 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Criar </a:t>
            </a:r>
            <a:r>
              <a:rPr sz="2400" b="1" spc="-135" dirty="0">
                <a:solidFill>
                  <a:srgbClr val="585858"/>
                </a:solidFill>
                <a:latin typeface="Trebuchet MS"/>
                <a:cs typeface="Trebuchet MS"/>
              </a:rPr>
              <a:t>Aplicações </a:t>
            </a:r>
            <a:r>
              <a:rPr sz="2400" b="1" spc="-130" dirty="0">
                <a:solidFill>
                  <a:srgbClr val="585858"/>
                </a:solidFill>
                <a:latin typeface="Trebuchet MS"/>
                <a:cs typeface="Trebuchet MS"/>
              </a:rPr>
              <a:t>para  </a:t>
            </a:r>
            <a:r>
              <a:rPr sz="2400" b="1" spc="-105" dirty="0">
                <a:solidFill>
                  <a:srgbClr val="585858"/>
                </a:solidFill>
                <a:latin typeface="Trebuchet MS"/>
                <a:cs typeface="Trebuchet MS"/>
              </a:rPr>
              <a:t>Dispositivos </a:t>
            </a:r>
            <a:r>
              <a:rPr sz="2400" b="1" spc="-55" dirty="0">
                <a:solidFill>
                  <a:srgbClr val="585858"/>
                </a:solidFill>
                <a:latin typeface="Trebuchet MS"/>
                <a:cs typeface="Trebuchet MS"/>
              </a:rPr>
              <a:t>Móveis</a:t>
            </a:r>
            <a:r>
              <a:rPr sz="2400" b="1" spc="-555" dirty="0">
                <a:solidFill>
                  <a:srgbClr val="585858"/>
                </a:solidFill>
                <a:latin typeface="Trebuchet MS"/>
                <a:cs typeface="Trebuchet MS"/>
              </a:rPr>
              <a:t> </a:t>
            </a:r>
            <a:r>
              <a:rPr sz="2400" b="1" spc="-140" dirty="0">
                <a:solidFill>
                  <a:srgbClr val="585858"/>
                </a:solidFill>
                <a:latin typeface="Trebuchet MS"/>
                <a:cs typeface="Trebuchet MS"/>
              </a:rPr>
              <a:t>com </a:t>
            </a:r>
            <a:r>
              <a:rPr sz="2400" b="1" spc="-70" dirty="0">
                <a:solidFill>
                  <a:srgbClr val="585858"/>
                </a:solidFill>
                <a:latin typeface="Trebuchet MS"/>
                <a:cs typeface="Trebuchet MS"/>
              </a:rPr>
              <a:t>o 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Android </a:t>
            </a:r>
            <a:r>
              <a:rPr sz="2400" b="1" spc="-135" dirty="0">
                <a:solidFill>
                  <a:srgbClr val="585858"/>
                </a:solidFill>
                <a:latin typeface="Trebuchet MS"/>
                <a:cs typeface="Trebuchet MS"/>
              </a:rPr>
              <a:t>SDK. </a:t>
            </a:r>
            <a:r>
              <a:rPr sz="2400" spc="-100" dirty="0">
                <a:solidFill>
                  <a:srgbClr val="585858"/>
                </a:solidFill>
                <a:latin typeface="Arial"/>
                <a:cs typeface="Arial"/>
              </a:rPr>
              <a:t>Editora </a:t>
            </a:r>
            <a:r>
              <a:rPr sz="2400" spc="-114" dirty="0">
                <a:solidFill>
                  <a:srgbClr val="585858"/>
                </a:solidFill>
                <a:latin typeface="Arial"/>
                <a:cs typeface="Arial"/>
              </a:rPr>
              <a:t>Novatec, 2015.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2590"/>
              </a:lnSpc>
              <a:spcBef>
                <a:spcPts val="810"/>
              </a:spcBef>
              <a:buChar char="•"/>
              <a:tabLst>
                <a:tab pos="241300" algn="l"/>
                <a:tab pos="1774189" algn="l"/>
                <a:tab pos="2123440" algn="l"/>
                <a:tab pos="3556000" algn="l"/>
                <a:tab pos="4751070" algn="l"/>
                <a:tab pos="6633845" algn="l"/>
                <a:tab pos="7381875" algn="l"/>
              </a:tabLst>
            </a:pPr>
            <a:r>
              <a:rPr sz="2400" spc="-185" dirty="0">
                <a:solidFill>
                  <a:srgbClr val="585858"/>
                </a:solidFill>
                <a:latin typeface="Arial"/>
                <a:cs typeface="Arial"/>
              </a:rPr>
              <a:t>DIMA</a:t>
            </a:r>
            <a:r>
              <a:rPr sz="2400" spc="-22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2400" spc="-190" dirty="0">
                <a:solidFill>
                  <a:srgbClr val="585858"/>
                </a:solidFill>
                <a:latin typeface="Arial"/>
                <a:cs typeface="Arial"/>
              </a:rPr>
              <a:t>ZI</a:t>
            </a:r>
            <a:r>
              <a:rPr sz="2400" spc="-39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spc="-459" dirty="0">
                <a:solidFill>
                  <a:srgbClr val="585858"/>
                </a:solidFill>
                <a:latin typeface="Arial"/>
                <a:cs typeface="Arial"/>
              </a:rPr>
              <a:t>J</a:t>
            </a:r>
            <a:r>
              <a:rPr sz="2400" spc="-65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b="1" spc="-114" dirty="0">
                <a:solidFill>
                  <a:srgbClr val="585858"/>
                </a:solidFill>
                <a:latin typeface="Trebuchet MS"/>
                <a:cs typeface="Trebuchet MS"/>
              </a:rPr>
              <a:t>Begin</a:t>
            </a:r>
            <a:r>
              <a:rPr sz="2400" b="1" spc="-14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2400" b="1" spc="-110" dirty="0">
                <a:solidFill>
                  <a:srgbClr val="585858"/>
                </a:solidFill>
                <a:latin typeface="Trebuchet MS"/>
                <a:cs typeface="Trebuchet MS"/>
              </a:rPr>
              <a:t>ing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b="1" spc="-105" dirty="0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2400" b="1" spc="-15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2400" b="1" spc="-100" dirty="0">
                <a:solidFill>
                  <a:srgbClr val="585858"/>
                </a:solidFill>
                <a:latin typeface="Trebuchet MS"/>
                <a:cs typeface="Trebuchet MS"/>
              </a:rPr>
              <a:t>oid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b="1" spc="-18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2400" b="1" spc="-110" dirty="0">
                <a:solidFill>
                  <a:srgbClr val="585858"/>
                </a:solidFill>
                <a:latin typeface="Trebuchet MS"/>
                <a:cs typeface="Trebuchet MS"/>
              </a:rPr>
              <a:t>og</a:t>
            </a:r>
            <a:r>
              <a:rPr sz="2400" b="1" spc="-145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ammi</a:t>
            </a:r>
            <a:r>
              <a:rPr sz="2400" b="1" spc="-13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2400" b="1" spc="-70" dirty="0">
                <a:solidFill>
                  <a:srgbClr val="585858"/>
                </a:solidFill>
                <a:latin typeface="Trebuchet MS"/>
                <a:cs typeface="Trebuchet MS"/>
              </a:rPr>
              <a:t>g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b="1" spc="-130" dirty="0">
                <a:solidFill>
                  <a:srgbClr val="585858"/>
                </a:solidFill>
                <a:latin typeface="Trebuchet MS"/>
                <a:cs typeface="Trebuchet MS"/>
              </a:rPr>
              <a:t>wi</a:t>
            </a:r>
            <a:r>
              <a:rPr sz="2400" b="1" spc="-105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2400" b="1" spc="-135" dirty="0">
                <a:solidFill>
                  <a:srgbClr val="585858"/>
                </a:solidFill>
                <a:latin typeface="Trebuchet MS"/>
                <a:cs typeface="Trebuchet MS"/>
              </a:rPr>
              <a:t>h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b="1" spc="-105" dirty="0">
                <a:solidFill>
                  <a:srgbClr val="585858"/>
                </a:solidFill>
                <a:latin typeface="Trebuchet MS"/>
                <a:cs typeface="Trebuchet MS"/>
              </a:rPr>
              <a:t>An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2400" b="1" spc="-15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2400" b="1" spc="-85" dirty="0">
                <a:solidFill>
                  <a:srgbClr val="585858"/>
                </a:solidFill>
                <a:latin typeface="Trebuchet MS"/>
                <a:cs typeface="Trebuchet MS"/>
              </a:rPr>
              <a:t>oid  </a:t>
            </a:r>
            <a:r>
              <a:rPr sz="2400" b="1" spc="-130" dirty="0">
                <a:solidFill>
                  <a:srgbClr val="585858"/>
                </a:solidFill>
                <a:latin typeface="Trebuchet MS"/>
                <a:cs typeface="Trebuchet MS"/>
              </a:rPr>
              <a:t>Studio. </a:t>
            </a:r>
            <a:r>
              <a:rPr sz="2400" spc="-100" dirty="0">
                <a:solidFill>
                  <a:srgbClr val="585858"/>
                </a:solidFill>
                <a:latin typeface="Arial"/>
                <a:cs typeface="Arial"/>
              </a:rPr>
              <a:t>Editora </a:t>
            </a:r>
            <a:r>
              <a:rPr sz="2400" spc="-275" dirty="0">
                <a:solidFill>
                  <a:srgbClr val="585858"/>
                </a:solidFill>
                <a:latin typeface="Arial"/>
                <a:cs typeface="Arial"/>
              </a:rPr>
              <a:t>WROX,</a:t>
            </a:r>
            <a:r>
              <a:rPr sz="2400" spc="-2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585858"/>
                </a:solidFill>
                <a:latin typeface="Arial"/>
                <a:cs typeface="Arial"/>
              </a:rPr>
              <a:t>2016.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838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Bibliografia</a:t>
            </a:r>
            <a:r>
              <a:rPr sz="36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Complementar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1395" y="3849622"/>
            <a:ext cx="2316480" cy="2889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419" y="4041647"/>
            <a:ext cx="1932432" cy="2505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50692" y="3849623"/>
            <a:ext cx="2389632" cy="29032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42715" y="4041647"/>
            <a:ext cx="2005584" cy="2519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80176" y="3834382"/>
            <a:ext cx="2394204" cy="2961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72200" y="4026408"/>
            <a:ext cx="2010155" cy="2577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4934" y="1482674"/>
            <a:ext cx="8411845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Char char="•"/>
              <a:tabLst>
                <a:tab pos="241300" algn="l"/>
                <a:tab pos="904240" algn="l"/>
                <a:tab pos="1381125" algn="l"/>
                <a:tab pos="2794000" algn="l"/>
                <a:tab pos="3972560" algn="l"/>
                <a:tab pos="5572760" algn="l"/>
                <a:tab pos="7517765" algn="l"/>
              </a:tabLst>
            </a:pPr>
            <a:r>
              <a:rPr sz="2400" spc="-390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2400" spc="-4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spc="-375" dirty="0">
                <a:solidFill>
                  <a:srgbClr val="585858"/>
                </a:solidFill>
                <a:latin typeface="Arial"/>
                <a:cs typeface="Arial"/>
              </a:rPr>
              <a:t>W</a:t>
            </a:r>
            <a:r>
              <a:rPr sz="2400" spc="-65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b="1" spc="-110" dirty="0">
                <a:solidFill>
                  <a:srgbClr val="585858"/>
                </a:solidFill>
                <a:latin typeface="Trebuchet MS"/>
                <a:cs typeface="Trebuchet MS"/>
              </a:rPr>
              <a:t>Begi</a:t>
            </a:r>
            <a:r>
              <a:rPr sz="2400" b="1" spc="-14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2400" b="1" spc="-17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2400" b="1" spc="-100" dirty="0">
                <a:solidFill>
                  <a:srgbClr val="585858"/>
                </a:solidFill>
                <a:latin typeface="Trebuchet MS"/>
                <a:cs typeface="Trebuchet MS"/>
              </a:rPr>
              <a:t>ing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b="1" spc="-10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2400" b="1" spc="-105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2400" b="1" spc="-155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2400" b="1" spc="-100" dirty="0">
                <a:solidFill>
                  <a:srgbClr val="585858"/>
                </a:solidFill>
                <a:latin typeface="Trebuchet MS"/>
                <a:cs typeface="Trebuchet MS"/>
              </a:rPr>
              <a:t>oid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b="1" spc="-95" dirty="0">
                <a:solidFill>
                  <a:srgbClr val="585858"/>
                </a:solidFill>
                <a:latin typeface="Trebuchet MS"/>
                <a:cs typeface="Trebuchet MS"/>
              </a:rPr>
              <a:t>Ap</a:t>
            </a:r>
            <a:r>
              <a:rPr sz="2400" b="1" spc="-15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2400" b="1" spc="-90" dirty="0">
                <a:solidFill>
                  <a:srgbClr val="585858"/>
                </a:solidFill>
                <a:latin typeface="Trebuchet MS"/>
                <a:cs typeface="Trebuchet MS"/>
              </a:rPr>
              <a:t>l</a:t>
            </a:r>
            <a:r>
              <a:rPr sz="2400" b="1" spc="-145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2400" b="1" spc="-235" dirty="0">
                <a:solidFill>
                  <a:srgbClr val="585858"/>
                </a:solidFill>
                <a:latin typeface="Trebuchet MS"/>
                <a:cs typeface="Trebuchet MS"/>
              </a:rPr>
              <a:t>c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2400" b="1" spc="-140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i</a:t>
            </a:r>
            <a:r>
              <a:rPr sz="2400" b="1" spc="-100" dirty="0">
                <a:solidFill>
                  <a:srgbClr val="585858"/>
                </a:solidFill>
                <a:latin typeface="Trebuchet MS"/>
                <a:cs typeface="Trebuchet MS"/>
              </a:rPr>
              <a:t>on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b="1" spc="-110" dirty="0">
                <a:solidFill>
                  <a:srgbClr val="585858"/>
                </a:solidFill>
                <a:latin typeface="Trebuchet MS"/>
                <a:cs typeface="Trebuchet MS"/>
              </a:rPr>
              <a:t>De</a:t>
            </a:r>
            <a:r>
              <a:rPr sz="2400" b="1" spc="-165" dirty="0">
                <a:solidFill>
                  <a:srgbClr val="585858"/>
                </a:solidFill>
                <a:latin typeface="Trebuchet MS"/>
                <a:cs typeface="Trebuchet MS"/>
              </a:rPr>
              <a:t>v</a:t>
            </a:r>
            <a:r>
              <a:rPr sz="2400" b="1" spc="-130" dirty="0">
                <a:solidFill>
                  <a:srgbClr val="585858"/>
                </a:solidFill>
                <a:latin typeface="Trebuchet MS"/>
                <a:cs typeface="Trebuchet MS"/>
              </a:rPr>
              <a:t>elopme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2400" b="1" spc="-114" dirty="0">
                <a:solidFill>
                  <a:srgbClr val="585858"/>
                </a:solidFill>
                <a:latin typeface="Trebuchet MS"/>
                <a:cs typeface="Trebuchet MS"/>
              </a:rPr>
              <a:t>t</a:t>
            </a:r>
            <a:r>
              <a:rPr sz="2400" spc="-65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spc="-46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2400" spc="25" dirty="0">
                <a:solidFill>
                  <a:srgbClr val="585858"/>
                </a:solidFill>
                <a:latin typeface="Arial"/>
                <a:cs typeface="Arial"/>
              </a:rPr>
              <a:t>di</a:t>
            </a:r>
            <a:r>
              <a:rPr sz="24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2400" spc="-18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241300">
              <a:lnSpc>
                <a:spcPts val="2735"/>
              </a:lnSpc>
            </a:pPr>
            <a:r>
              <a:rPr sz="2400" spc="-45" dirty="0">
                <a:solidFill>
                  <a:srgbClr val="585858"/>
                </a:solidFill>
                <a:latin typeface="Arial"/>
                <a:cs typeface="Arial"/>
              </a:rPr>
              <a:t>Whurr </a:t>
            </a:r>
            <a:r>
              <a:rPr sz="2400" spc="-105" dirty="0">
                <a:solidFill>
                  <a:srgbClr val="585858"/>
                </a:solidFill>
                <a:latin typeface="Arial"/>
                <a:cs typeface="Arial"/>
              </a:rPr>
              <a:t>Publishing,</a:t>
            </a:r>
            <a:r>
              <a:rPr sz="2400" spc="-2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585858"/>
                </a:solidFill>
                <a:latin typeface="Arial"/>
                <a:cs typeface="Arial"/>
              </a:rPr>
              <a:t>2011.</a:t>
            </a:r>
            <a:endParaRPr sz="2400">
              <a:latin typeface="Arial"/>
              <a:cs typeface="Arial"/>
            </a:endParaRPr>
          </a:p>
          <a:p>
            <a:pPr marL="241300" marR="5080" indent="-228600">
              <a:lnSpc>
                <a:spcPts val="2590"/>
              </a:lnSpc>
              <a:spcBef>
                <a:spcPts val="844"/>
              </a:spcBef>
              <a:buChar char="•"/>
              <a:tabLst>
                <a:tab pos="241300" algn="l"/>
                <a:tab pos="2123440" algn="l"/>
                <a:tab pos="2702560" algn="l"/>
                <a:tab pos="3961765" algn="l"/>
                <a:tab pos="5019675" algn="l"/>
                <a:tab pos="6614159" algn="l"/>
                <a:tab pos="7734300" algn="l"/>
              </a:tabLst>
            </a:pPr>
            <a:r>
              <a:rPr sz="2400" spc="-35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2400" spc="-36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2400" spc="-24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2400" spc="-23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2400" spc="-385" dirty="0">
                <a:solidFill>
                  <a:srgbClr val="585858"/>
                </a:solidFill>
                <a:latin typeface="Arial"/>
                <a:cs typeface="Arial"/>
              </a:rPr>
              <a:t>GEL</a:t>
            </a:r>
            <a:r>
              <a:rPr sz="2400" spc="-38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2400" spc="-18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2400" spc="-70" dirty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spc="50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2400" spc="-65" dirty="0">
                <a:solidFill>
                  <a:srgbClr val="585858"/>
                </a:solidFill>
                <a:latin typeface="Arial"/>
                <a:cs typeface="Arial"/>
              </a:rPr>
              <a:t>.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b="1" spc="-10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2400" b="1" spc="-114" dirty="0">
                <a:solidFill>
                  <a:srgbClr val="585858"/>
                </a:solidFill>
                <a:latin typeface="Trebuchet MS"/>
                <a:cs typeface="Trebuchet MS"/>
              </a:rPr>
              <a:t>n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2400" b="1" spc="-150" dirty="0">
                <a:solidFill>
                  <a:srgbClr val="585858"/>
                </a:solidFill>
                <a:latin typeface="Trebuchet MS"/>
                <a:cs typeface="Trebuchet MS"/>
              </a:rPr>
              <a:t>r</a:t>
            </a:r>
            <a:r>
              <a:rPr sz="2400" b="1" spc="-100" dirty="0">
                <a:solidFill>
                  <a:srgbClr val="585858"/>
                </a:solidFill>
                <a:latin typeface="Trebuchet MS"/>
                <a:cs typeface="Trebuchet MS"/>
              </a:rPr>
              <a:t>oid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b="1" spc="-110" dirty="0">
                <a:solidFill>
                  <a:srgbClr val="585858"/>
                </a:solidFill>
                <a:latin typeface="Trebuchet MS"/>
                <a:cs typeface="Trebuchet MS"/>
              </a:rPr>
              <a:t>Stu</a:t>
            </a:r>
            <a:r>
              <a:rPr sz="2400" b="1" spc="-135" dirty="0">
                <a:solidFill>
                  <a:srgbClr val="585858"/>
                </a:solidFill>
                <a:latin typeface="Trebuchet MS"/>
                <a:cs typeface="Trebuchet MS"/>
              </a:rPr>
              <a:t>d</a:t>
            </a:r>
            <a:r>
              <a:rPr sz="2400" b="1" spc="-100" dirty="0">
                <a:solidFill>
                  <a:srgbClr val="585858"/>
                </a:solidFill>
                <a:latin typeface="Trebuchet MS"/>
                <a:cs typeface="Trebuchet MS"/>
              </a:rPr>
              <a:t>io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b="1" spc="-215" dirty="0">
                <a:solidFill>
                  <a:srgbClr val="585858"/>
                </a:solidFill>
                <a:latin typeface="Trebuchet MS"/>
                <a:cs typeface="Trebuchet MS"/>
              </a:rPr>
              <a:t>C</a:t>
            </a:r>
            <a:r>
              <a:rPr sz="2400" b="1" spc="-7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2400" b="1" spc="-65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2400" b="1" spc="-135" dirty="0">
                <a:solidFill>
                  <a:srgbClr val="585858"/>
                </a:solidFill>
                <a:latin typeface="Trebuchet MS"/>
                <a:cs typeface="Trebuchet MS"/>
              </a:rPr>
              <a:t>k</a:t>
            </a:r>
            <a:r>
              <a:rPr sz="2400" b="1" spc="-160" dirty="0">
                <a:solidFill>
                  <a:srgbClr val="585858"/>
                </a:solidFill>
                <a:latin typeface="Trebuchet MS"/>
                <a:cs typeface="Trebuchet MS"/>
              </a:rPr>
              <a:t>b</a:t>
            </a:r>
            <a:r>
              <a:rPr sz="2400" b="1" spc="-8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2400" b="1" spc="-120" dirty="0">
                <a:solidFill>
                  <a:srgbClr val="585858"/>
                </a:solidFill>
                <a:latin typeface="Trebuchet MS"/>
                <a:cs typeface="Trebuchet MS"/>
              </a:rPr>
              <a:t>o</a:t>
            </a:r>
            <a:r>
              <a:rPr sz="2400" b="1" spc="-105" dirty="0">
                <a:solidFill>
                  <a:srgbClr val="585858"/>
                </a:solidFill>
                <a:latin typeface="Trebuchet MS"/>
                <a:cs typeface="Trebuchet MS"/>
              </a:rPr>
              <a:t>k</a:t>
            </a:r>
            <a:r>
              <a:rPr sz="2400" b="1" spc="-245" dirty="0">
                <a:solidFill>
                  <a:srgbClr val="585858"/>
                </a:solidFill>
                <a:latin typeface="Trebuchet MS"/>
                <a:cs typeface="Trebuchet MS"/>
              </a:rPr>
              <a:t>.</a:t>
            </a:r>
            <a:r>
              <a:rPr sz="2400" b="1" dirty="0">
                <a:solidFill>
                  <a:srgbClr val="585858"/>
                </a:solidFill>
                <a:latin typeface="Trebuchet MS"/>
                <a:cs typeface="Trebuchet MS"/>
              </a:rPr>
              <a:t>	</a:t>
            </a:r>
            <a:r>
              <a:rPr sz="2400" spc="-46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2400" spc="20" dirty="0">
                <a:solidFill>
                  <a:srgbClr val="585858"/>
                </a:solidFill>
                <a:latin typeface="Arial"/>
                <a:cs typeface="Arial"/>
              </a:rPr>
              <a:t>di</a:t>
            </a:r>
            <a:r>
              <a:rPr sz="2400" spc="-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2400" spc="-2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2400" spc="-8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2400" spc="-190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400" spc="-420" dirty="0">
                <a:solidFill>
                  <a:srgbClr val="585858"/>
                </a:solidFill>
                <a:latin typeface="Arial"/>
                <a:cs typeface="Arial"/>
              </a:rPr>
              <a:t>P</a:t>
            </a:r>
            <a:r>
              <a:rPr sz="2400" spc="-165" dirty="0">
                <a:solidFill>
                  <a:srgbClr val="585858"/>
                </a:solidFill>
                <a:latin typeface="Arial"/>
                <a:cs typeface="Arial"/>
              </a:rPr>
              <a:t>ac</a:t>
            </a:r>
            <a:r>
              <a:rPr sz="2400" spc="-175" dirty="0">
                <a:solidFill>
                  <a:srgbClr val="585858"/>
                </a:solidFill>
                <a:latin typeface="Arial"/>
                <a:cs typeface="Arial"/>
              </a:rPr>
              <a:t>k</a:t>
            </a:r>
            <a:r>
              <a:rPr sz="2400" spc="135" dirty="0">
                <a:solidFill>
                  <a:srgbClr val="585858"/>
                </a:solidFill>
                <a:latin typeface="Arial"/>
                <a:cs typeface="Arial"/>
              </a:rPr>
              <a:t>t  </a:t>
            </a:r>
            <a:r>
              <a:rPr sz="2400" spc="-105" dirty="0">
                <a:solidFill>
                  <a:srgbClr val="585858"/>
                </a:solidFill>
                <a:latin typeface="Arial"/>
                <a:cs typeface="Arial"/>
              </a:rPr>
              <a:t>Publishing,</a:t>
            </a:r>
            <a:r>
              <a:rPr sz="2400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114" dirty="0">
                <a:solidFill>
                  <a:srgbClr val="585858"/>
                </a:solidFill>
                <a:latin typeface="Arial"/>
                <a:cs typeface="Arial"/>
              </a:rPr>
              <a:t>2015.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838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Bibliografia</a:t>
            </a:r>
            <a:r>
              <a:rPr sz="36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Complementar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82624" y="3293364"/>
            <a:ext cx="2680716" cy="3270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4647" y="3485388"/>
            <a:ext cx="2296667" cy="2886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2311" y="3293364"/>
            <a:ext cx="2680716" cy="3270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4335" y="3485388"/>
            <a:ext cx="2296667" cy="2886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0735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35" dirty="0">
                <a:solidFill>
                  <a:srgbClr val="FFFFFF"/>
                </a:solidFill>
                <a:latin typeface="Trebuchet MS"/>
                <a:cs typeface="Trebuchet MS"/>
              </a:rPr>
              <a:t>Leitura</a:t>
            </a:r>
            <a:r>
              <a:rPr sz="36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Complementar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25039" y="4035552"/>
            <a:ext cx="2511552" cy="2822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20111" y="4230623"/>
            <a:ext cx="1923288" cy="240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01311" y="1418844"/>
            <a:ext cx="2476499" cy="30007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96384" y="1613916"/>
            <a:ext cx="1888236" cy="241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6796" y="4035552"/>
            <a:ext cx="2479548" cy="2822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01867" y="4230623"/>
            <a:ext cx="1891284" cy="23881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800" y="1431036"/>
            <a:ext cx="2476500" cy="29885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0872" y="1626107"/>
            <a:ext cx="1888236" cy="2400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54609"/>
            <a:ext cx="32213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70" dirty="0">
                <a:solidFill>
                  <a:srgbClr val="FFFFFF"/>
                </a:solidFill>
                <a:latin typeface="Trebuchet MS"/>
                <a:cs typeface="Trebuchet MS"/>
              </a:rPr>
              <a:t>Plano de</a:t>
            </a:r>
            <a:r>
              <a:rPr sz="3400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85" dirty="0">
                <a:solidFill>
                  <a:srgbClr val="FFFFFF"/>
                </a:solidFill>
                <a:latin typeface="Trebuchet MS"/>
                <a:cs typeface="Trebuchet MS"/>
              </a:rPr>
              <a:t>Disciplina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0" y="3942586"/>
            <a:ext cx="5024628" cy="2913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0155" y="2945129"/>
            <a:ext cx="32899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0" dirty="0">
                <a:solidFill>
                  <a:srgbClr val="00AF50"/>
                </a:solidFill>
                <a:latin typeface="Arial"/>
                <a:cs typeface="Arial"/>
              </a:rPr>
              <a:t>Moti</a:t>
            </a:r>
            <a:r>
              <a:rPr sz="6000" spc="-80" dirty="0">
                <a:solidFill>
                  <a:srgbClr val="00AF50"/>
                </a:solidFill>
                <a:latin typeface="Arial"/>
                <a:cs typeface="Arial"/>
              </a:rPr>
              <a:t>v</a:t>
            </a:r>
            <a:r>
              <a:rPr sz="6000" spc="-490" dirty="0">
                <a:solidFill>
                  <a:srgbClr val="00AF50"/>
                </a:solidFill>
                <a:latin typeface="Arial"/>
                <a:cs typeface="Arial"/>
              </a:rPr>
              <a:t>aç</a:t>
            </a:r>
            <a:r>
              <a:rPr sz="6000" spc="-320" dirty="0">
                <a:solidFill>
                  <a:srgbClr val="00AF50"/>
                </a:solidFill>
                <a:latin typeface="Arial"/>
                <a:cs typeface="Arial"/>
              </a:rPr>
              <a:t>ão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671" y="1470658"/>
            <a:ext cx="9058656" cy="5330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28132" y="1507236"/>
            <a:ext cx="3416808" cy="1748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3935" y="1481327"/>
            <a:ext cx="3515867" cy="18592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6044" y="1527047"/>
            <a:ext cx="3301365" cy="1632585"/>
          </a:xfrm>
          <a:custGeom>
            <a:avLst/>
            <a:gdLst/>
            <a:ahLst/>
            <a:cxnLst/>
            <a:rect l="l" t="t" r="r" b="b"/>
            <a:pathLst>
              <a:path w="3301365" h="1632585">
                <a:moveTo>
                  <a:pt x="0" y="1632203"/>
                </a:moveTo>
                <a:lnTo>
                  <a:pt x="3300984" y="1632203"/>
                </a:lnTo>
                <a:lnTo>
                  <a:pt x="3300984" y="0"/>
                </a:lnTo>
                <a:lnTo>
                  <a:pt x="0" y="0"/>
                </a:lnTo>
                <a:lnTo>
                  <a:pt x="0" y="163220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6044" y="1527047"/>
            <a:ext cx="3301365" cy="1632585"/>
          </a:xfrm>
          <a:custGeom>
            <a:avLst/>
            <a:gdLst/>
            <a:ahLst/>
            <a:cxnLst/>
            <a:rect l="l" t="t" r="r" b="b"/>
            <a:pathLst>
              <a:path w="3301365" h="1632585">
                <a:moveTo>
                  <a:pt x="0" y="1632203"/>
                </a:moveTo>
                <a:lnTo>
                  <a:pt x="3300984" y="1632203"/>
                </a:lnTo>
                <a:lnTo>
                  <a:pt x="3300984" y="0"/>
                </a:lnTo>
                <a:lnTo>
                  <a:pt x="0" y="0"/>
                </a:lnTo>
                <a:lnTo>
                  <a:pt x="0" y="1632203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86044" y="1543938"/>
            <a:ext cx="330136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5609" indent="-342900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435609" algn="l"/>
                <a:tab pos="436245" algn="l"/>
              </a:tabLst>
            </a:pP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Vida </a:t>
            </a:r>
            <a:r>
              <a:rPr sz="2000" spc="-100" dirty="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endParaRPr sz="2000">
              <a:latin typeface="Arial"/>
              <a:cs typeface="Arial"/>
            </a:endParaRPr>
          </a:p>
          <a:p>
            <a:pPr marL="435609" indent="-342900">
              <a:lnSpc>
                <a:spcPct val="100000"/>
              </a:lnSpc>
              <a:buFont typeface="Wingdings"/>
              <a:buChar char=""/>
              <a:tabLst>
                <a:tab pos="435609" algn="l"/>
                <a:tab pos="436245" algn="l"/>
              </a:tabLst>
            </a:pPr>
            <a:r>
              <a:rPr sz="2000" spc="-105" dirty="0">
                <a:solidFill>
                  <a:srgbClr val="FFFFFF"/>
                </a:solidFill>
                <a:latin typeface="Arial"/>
                <a:cs typeface="Arial"/>
              </a:rPr>
              <a:t>Comércio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endParaRPr sz="2000">
              <a:latin typeface="Arial"/>
              <a:cs typeface="Arial"/>
            </a:endParaRPr>
          </a:p>
          <a:p>
            <a:pPr marL="435609" marR="85090" indent="-342900">
              <a:lnSpc>
                <a:spcPct val="100000"/>
              </a:lnSpc>
              <a:buFont typeface="Wingdings"/>
              <a:buChar char=""/>
              <a:tabLst>
                <a:tab pos="435609" algn="l"/>
                <a:tab pos="436245" algn="l"/>
                <a:tab pos="1595120" algn="l"/>
              </a:tabLst>
            </a:pP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Fina</a:t>
            </a:r>
            <a:r>
              <a:rPr sz="2000" spc="-1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000" spc="-165" dirty="0">
                <a:solidFill>
                  <a:srgbClr val="FFFFFF"/>
                </a:solidFill>
                <a:latin typeface="Arial"/>
                <a:cs typeface="Arial"/>
              </a:rPr>
              <a:t>ç</a:t>
            </a:r>
            <a:r>
              <a:rPr sz="2000" spc="-18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000" spc="-7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-7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000" spc="-3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spc="-1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sz="2000" spc="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000" spc="-1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000" spc="-155" dirty="0">
                <a:solidFill>
                  <a:srgbClr val="FFFFFF"/>
                </a:solidFill>
                <a:latin typeface="Arial"/>
                <a:cs typeface="Arial"/>
              </a:rPr>
              <a:t>ç</a:t>
            </a:r>
            <a:r>
              <a:rPr sz="2000" spc="-80" dirty="0">
                <a:solidFill>
                  <a:srgbClr val="FFFFFF"/>
                </a:solidFill>
                <a:latin typeface="Arial"/>
                <a:cs typeface="Arial"/>
              </a:rPr>
              <a:t>ão  </a:t>
            </a:r>
            <a:r>
              <a:rPr sz="2000" spc="-90" dirty="0">
                <a:solidFill>
                  <a:srgbClr val="FFFFFF"/>
                </a:solidFill>
                <a:latin typeface="Arial"/>
                <a:cs typeface="Arial"/>
              </a:rPr>
              <a:t>bancária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online)</a:t>
            </a:r>
            <a:endParaRPr sz="2000">
              <a:latin typeface="Arial"/>
              <a:cs typeface="Arial"/>
            </a:endParaRPr>
          </a:p>
          <a:p>
            <a:pPr marL="435609" indent="-342900">
              <a:lnSpc>
                <a:spcPct val="100000"/>
              </a:lnSpc>
              <a:buFont typeface="Wingdings"/>
              <a:buChar char=""/>
              <a:tabLst>
                <a:tab pos="435609" algn="l"/>
                <a:tab pos="436245" algn="l"/>
              </a:tabLst>
            </a:pPr>
            <a:r>
              <a:rPr sz="2000" spc="-150" dirty="0">
                <a:solidFill>
                  <a:srgbClr val="FFFFFF"/>
                </a:solidFill>
                <a:latin typeface="Arial"/>
                <a:cs typeface="Arial"/>
              </a:rPr>
              <a:t>Educação</a:t>
            </a:r>
            <a:r>
              <a:rPr sz="20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“EAD”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0207" y="6071614"/>
            <a:ext cx="8918448" cy="6995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1920" y="5999986"/>
            <a:ext cx="8951976" cy="858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0687" y="6102096"/>
            <a:ext cx="8803005" cy="584200"/>
          </a:xfrm>
          <a:custGeom>
            <a:avLst/>
            <a:gdLst/>
            <a:ahLst/>
            <a:cxnLst/>
            <a:rect l="l" t="t" r="r" b="b"/>
            <a:pathLst>
              <a:path w="8803005" h="584200">
                <a:moveTo>
                  <a:pt x="0" y="583691"/>
                </a:moveTo>
                <a:lnTo>
                  <a:pt x="8802624" y="583691"/>
                </a:lnTo>
                <a:lnTo>
                  <a:pt x="8802624" y="0"/>
                </a:lnTo>
                <a:lnTo>
                  <a:pt x="0" y="0"/>
                </a:lnTo>
                <a:lnTo>
                  <a:pt x="0" y="58369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687" y="6102096"/>
            <a:ext cx="8803005" cy="584200"/>
          </a:xfrm>
          <a:custGeom>
            <a:avLst/>
            <a:gdLst/>
            <a:ahLst/>
            <a:cxnLst/>
            <a:rect l="l" t="t" r="r" b="b"/>
            <a:pathLst>
              <a:path w="8803005" h="584200">
                <a:moveTo>
                  <a:pt x="0" y="583691"/>
                </a:moveTo>
                <a:lnTo>
                  <a:pt x="8802624" y="583691"/>
                </a:lnTo>
                <a:lnTo>
                  <a:pt x="8802624" y="0"/>
                </a:lnTo>
                <a:lnTo>
                  <a:pt x="0" y="0"/>
                </a:lnTo>
                <a:lnTo>
                  <a:pt x="0" y="583691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0687" y="6109817"/>
            <a:ext cx="88030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05"/>
              </a:spcBef>
            </a:pPr>
            <a:r>
              <a:rPr sz="3200" spc="-28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200" spc="-190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3200" spc="-175" dirty="0">
                <a:solidFill>
                  <a:srgbClr val="FFFFFF"/>
                </a:solidFill>
                <a:latin typeface="Arial"/>
                <a:cs typeface="Arial"/>
              </a:rPr>
              <a:t>está </a:t>
            </a:r>
            <a:r>
              <a:rPr sz="3200" spc="-215" dirty="0">
                <a:solidFill>
                  <a:srgbClr val="FFFFFF"/>
                </a:solidFill>
                <a:latin typeface="Arial"/>
                <a:cs typeface="Arial"/>
              </a:rPr>
              <a:t>cada </a:t>
            </a:r>
            <a:r>
              <a:rPr sz="3200" spc="-110" dirty="0">
                <a:solidFill>
                  <a:srgbClr val="FFFFFF"/>
                </a:solidFill>
                <a:latin typeface="Arial"/>
                <a:cs typeface="Arial"/>
              </a:rPr>
              <a:t>dia 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mais </a:t>
            </a:r>
            <a:r>
              <a:rPr sz="3200" spc="-125" dirty="0">
                <a:solidFill>
                  <a:srgbClr val="FFFFFF"/>
                </a:solidFill>
                <a:latin typeface="Arial"/>
                <a:cs typeface="Arial"/>
              </a:rPr>
              <a:t>presente </a:t>
            </a:r>
            <a:r>
              <a:rPr sz="3200" spc="-145" dirty="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sz="3200" spc="-229" dirty="0">
                <a:solidFill>
                  <a:srgbClr val="FFFFFF"/>
                </a:solidFill>
                <a:latin typeface="Arial"/>
                <a:cs typeface="Arial"/>
              </a:rPr>
              <a:t>nossa</a:t>
            </a:r>
            <a:r>
              <a:rPr sz="32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55" dirty="0">
                <a:solidFill>
                  <a:srgbClr val="FFFFFF"/>
                </a:solidFill>
                <a:latin typeface="Arial"/>
                <a:cs typeface="Arial"/>
              </a:rPr>
              <a:t>vida?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207" y="1277111"/>
            <a:ext cx="8918448" cy="701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21992" y="1207008"/>
            <a:ext cx="4751832" cy="96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687" y="1307591"/>
            <a:ext cx="8803005" cy="585470"/>
          </a:xfrm>
          <a:custGeom>
            <a:avLst/>
            <a:gdLst/>
            <a:ahLst/>
            <a:cxnLst/>
            <a:rect l="l" t="t" r="r" b="b"/>
            <a:pathLst>
              <a:path w="8803005" h="585469">
                <a:moveTo>
                  <a:pt x="0" y="585215"/>
                </a:moveTo>
                <a:lnTo>
                  <a:pt x="8802624" y="585215"/>
                </a:lnTo>
                <a:lnTo>
                  <a:pt x="8802624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687" y="1307591"/>
            <a:ext cx="8803005" cy="585470"/>
          </a:xfrm>
          <a:custGeom>
            <a:avLst/>
            <a:gdLst/>
            <a:ahLst/>
            <a:cxnLst/>
            <a:rect l="l" t="t" r="r" b="b"/>
            <a:pathLst>
              <a:path w="8803005" h="585469">
                <a:moveTo>
                  <a:pt x="0" y="585215"/>
                </a:moveTo>
                <a:lnTo>
                  <a:pt x="8802624" y="585215"/>
                </a:lnTo>
                <a:lnTo>
                  <a:pt x="8802624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687" y="1314957"/>
            <a:ext cx="88030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21560">
              <a:lnSpc>
                <a:spcPct val="100000"/>
              </a:lnSpc>
              <a:spcBef>
                <a:spcPts val="105"/>
              </a:spcBef>
            </a:pPr>
            <a:r>
              <a:rPr sz="3200" spc="-28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200" spc="-195" dirty="0">
                <a:solidFill>
                  <a:srgbClr val="FFFFFF"/>
                </a:solidFill>
                <a:latin typeface="Arial"/>
                <a:cs typeface="Arial"/>
              </a:rPr>
              <a:t>Linguagem </a:t>
            </a:r>
            <a:r>
              <a:rPr sz="3200" spc="-175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Internet.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627" y="1979676"/>
            <a:ext cx="9029700" cy="2570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66925" y="4779975"/>
            <a:ext cx="5186045" cy="189611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5"/>
              </a:spcBef>
              <a:buClr>
                <a:srgbClr val="91AEBE"/>
              </a:buClr>
              <a:buSzPct val="54166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sz="2400" spc="-114" dirty="0">
                <a:solidFill>
                  <a:srgbClr val="006FC0"/>
                </a:solidFill>
                <a:latin typeface="Arial"/>
                <a:cs typeface="Arial"/>
              </a:rPr>
              <a:t>Consulta: </a:t>
            </a:r>
            <a:r>
              <a:rPr sz="2400" spc="-60" dirty="0">
                <a:latin typeface="Arial"/>
                <a:cs typeface="Arial"/>
              </a:rPr>
              <a:t>encontrar </a:t>
            </a:r>
            <a:r>
              <a:rPr sz="2400" spc="-70" dirty="0">
                <a:latin typeface="Arial"/>
                <a:cs typeface="Arial"/>
              </a:rPr>
              <a:t>o </a:t>
            </a:r>
            <a:r>
              <a:rPr sz="2400" spc="-100" dirty="0">
                <a:latin typeface="Arial"/>
                <a:cs typeface="Arial"/>
              </a:rPr>
              <a:t>que </a:t>
            </a:r>
            <a:r>
              <a:rPr sz="2400" spc="-204" dirty="0">
                <a:latin typeface="Arial"/>
                <a:cs typeface="Arial"/>
              </a:rPr>
              <a:t>se</a:t>
            </a:r>
            <a:r>
              <a:rPr sz="2400" spc="-37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deseja;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Clr>
                <a:srgbClr val="91AEBE"/>
              </a:buClr>
              <a:buSzPct val="54166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sz="2400" spc="-90" dirty="0">
                <a:solidFill>
                  <a:srgbClr val="006FC0"/>
                </a:solidFill>
                <a:latin typeface="Arial"/>
                <a:cs typeface="Arial"/>
              </a:rPr>
              <a:t>Integração: </a:t>
            </a:r>
            <a:r>
              <a:rPr sz="2400" spc="-50" dirty="0">
                <a:latin typeface="Arial"/>
                <a:cs typeface="Arial"/>
              </a:rPr>
              <a:t>integrar </a:t>
            </a:r>
            <a:r>
              <a:rPr sz="2400" spc="-120" dirty="0">
                <a:latin typeface="Arial"/>
                <a:cs typeface="Arial"/>
              </a:rPr>
              <a:t>várias</a:t>
            </a:r>
            <a:r>
              <a:rPr sz="2400" spc="-280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fontes;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05"/>
              </a:spcBef>
              <a:buClr>
                <a:srgbClr val="91AEBE"/>
              </a:buClr>
              <a:buSzPct val="54166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sz="2400" spc="-60" dirty="0">
                <a:solidFill>
                  <a:srgbClr val="006FC0"/>
                </a:solidFill>
                <a:latin typeface="Arial"/>
                <a:cs typeface="Arial"/>
              </a:rPr>
              <a:t>Interpretação: </a:t>
            </a:r>
            <a:r>
              <a:rPr sz="2400" spc="-40" dirty="0">
                <a:latin typeface="Arial"/>
                <a:cs typeface="Arial"/>
              </a:rPr>
              <a:t>extrair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significado;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Clr>
                <a:srgbClr val="91AEBE"/>
              </a:buClr>
              <a:buSzPct val="54166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sz="2400" spc="-135" dirty="0">
                <a:solidFill>
                  <a:srgbClr val="006FC0"/>
                </a:solidFill>
                <a:latin typeface="Arial"/>
                <a:cs typeface="Arial"/>
              </a:rPr>
              <a:t>Comunicação: </a:t>
            </a:r>
            <a:r>
              <a:rPr sz="2400" spc="-55" dirty="0">
                <a:latin typeface="Arial"/>
                <a:cs typeface="Arial"/>
              </a:rPr>
              <a:t>interconectar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conceitos.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5955" y="4600519"/>
            <a:ext cx="3877055" cy="2185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452372"/>
            <a:ext cx="9144000" cy="3989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594103"/>
            <a:ext cx="9144000" cy="3706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28082" y="1341882"/>
            <a:ext cx="3837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2E5496"/>
                </a:solidFill>
                <a:latin typeface="Arial"/>
                <a:cs typeface="Arial"/>
                <a:hlinkClick r:id="rId6"/>
              </a:rPr>
              <a:t>http://pt.slideshare.net/unformatted/mobile-marketing-2015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463FA13D-E678-4336-994B-59A2F8C19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54609"/>
            <a:ext cx="32213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70" dirty="0">
                <a:solidFill>
                  <a:srgbClr val="FFFFFF"/>
                </a:solidFill>
                <a:latin typeface="Trebuchet MS"/>
                <a:cs typeface="Trebuchet MS"/>
              </a:rPr>
              <a:t>Plano de</a:t>
            </a:r>
            <a:r>
              <a:rPr sz="3400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85" dirty="0">
                <a:solidFill>
                  <a:srgbClr val="FFFFFF"/>
                </a:solidFill>
                <a:latin typeface="Trebuchet MS"/>
                <a:cs typeface="Trebuchet MS"/>
              </a:rPr>
              <a:t>Disciplina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9197" y="3377945"/>
            <a:ext cx="2387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84" dirty="0">
                <a:solidFill>
                  <a:srgbClr val="00AF50"/>
                </a:solidFill>
                <a:latin typeface="Arial"/>
                <a:cs typeface="Arial"/>
              </a:rPr>
              <a:t>Eme</a:t>
            </a:r>
            <a:r>
              <a:rPr sz="6000" spc="-455" dirty="0">
                <a:solidFill>
                  <a:srgbClr val="00AF50"/>
                </a:solidFill>
                <a:latin typeface="Arial"/>
                <a:cs typeface="Arial"/>
              </a:rPr>
              <a:t>n</a:t>
            </a:r>
            <a:r>
              <a:rPr sz="6000" spc="260" dirty="0">
                <a:solidFill>
                  <a:srgbClr val="00AF50"/>
                </a:solidFill>
                <a:latin typeface="Arial"/>
                <a:cs typeface="Arial"/>
              </a:rPr>
              <a:t>t</a:t>
            </a:r>
            <a:r>
              <a:rPr sz="6000" spc="-465" dirty="0">
                <a:solidFill>
                  <a:srgbClr val="00AF50"/>
                </a:solidFill>
                <a:latin typeface="Arial"/>
                <a:cs typeface="Arial"/>
              </a:rPr>
              <a:t>a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1679" y="1659643"/>
            <a:ext cx="5541404" cy="3459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1" y="5500878"/>
            <a:ext cx="7801609" cy="1191895"/>
          </a:xfrm>
          <a:prstGeom prst="rect">
            <a:avLst/>
          </a:prstGeom>
          <a:solidFill>
            <a:srgbClr val="018520"/>
          </a:solidFill>
          <a:ln w="38100">
            <a:solidFill>
              <a:srgbClr val="BEBEBE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103755" marR="85725" indent="-1468120">
              <a:lnSpc>
                <a:spcPts val="4320"/>
              </a:lnSpc>
              <a:spcBef>
                <a:spcPts val="175"/>
              </a:spcBef>
            </a:pPr>
            <a:r>
              <a:rPr sz="4000" spc="-36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000" spc="-165" dirty="0">
                <a:solidFill>
                  <a:srgbClr val="FFFFFF"/>
                </a:solidFill>
                <a:latin typeface="Arial"/>
                <a:cs typeface="Arial"/>
              </a:rPr>
              <a:t>penetração </a:t>
            </a:r>
            <a:r>
              <a:rPr sz="4000" spc="-229" dirty="0">
                <a:solidFill>
                  <a:srgbClr val="FFFFFF"/>
                </a:solidFill>
                <a:latin typeface="Arial"/>
                <a:cs typeface="Arial"/>
              </a:rPr>
              <a:t>dos </a:t>
            </a:r>
            <a:r>
              <a:rPr sz="4000" spc="-165" dirty="0">
                <a:solidFill>
                  <a:srgbClr val="FFFFFF"/>
                </a:solidFill>
                <a:latin typeface="Arial"/>
                <a:cs typeface="Arial"/>
              </a:rPr>
              <a:t>smartphones </a:t>
            </a:r>
            <a:r>
              <a:rPr sz="4000" spc="-130" dirty="0">
                <a:solidFill>
                  <a:srgbClr val="FFFFFF"/>
                </a:solidFill>
                <a:latin typeface="Arial"/>
                <a:cs typeface="Arial"/>
              </a:rPr>
              <a:t>no  </a:t>
            </a:r>
            <a:r>
              <a:rPr sz="4000" spc="-185" dirty="0">
                <a:solidFill>
                  <a:srgbClr val="FFFFFF"/>
                </a:solidFill>
                <a:latin typeface="Arial"/>
                <a:cs typeface="Arial"/>
              </a:rPr>
              <a:t>mercado </a:t>
            </a:r>
            <a:r>
              <a:rPr sz="4000" spc="-215" dirty="0">
                <a:solidFill>
                  <a:srgbClr val="FFFFFF"/>
                </a:solidFill>
                <a:latin typeface="Arial"/>
                <a:cs typeface="Arial"/>
              </a:rPr>
              <a:t>está </a:t>
            </a:r>
            <a:r>
              <a:rPr sz="4000" spc="-3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0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65" dirty="0">
                <a:solidFill>
                  <a:srgbClr val="FFFFFF"/>
                </a:solidFill>
                <a:latin typeface="Arial"/>
                <a:cs typeface="Arial"/>
              </a:rPr>
              <a:t>aumentar...</a:t>
            </a:r>
            <a:endParaRPr sz="4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28082" y="1341882"/>
            <a:ext cx="3837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2E5496"/>
                </a:solidFill>
                <a:latin typeface="Arial"/>
                <a:cs typeface="Arial"/>
                <a:hlinkClick r:id="rId4"/>
              </a:rPr>
              <a:t>http://pt.slideshare.net/unformatted/mobile-marketing-2015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500878"/>
            <a:ext cx="7801609" cy="1191895"/>
          </a:xfrm>
          <a:prstGeom prst="rect">
            <a:avLst/>
          </a:prstGeom>
          <a:solidFill>
            <a:srgbClr val="018520"/>
          </a:solidFill>
          <a:ln w="38100">
            <a:solidFill>
              <a:srgbClr val="BEBEBE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103755" marR="85725" indent="-1468120">
              <a:lnSpc>
                <a:spcPts val="4320"/>
              </a:lnSpc>
              <a:spcBef>
                <a:spcPts val="175"/>
              </a:spcBef>
            </a:pPr>
            <a:r>
              <a:rPr sz="4000" spc="-36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000" spc="-165" dirty="0">
                <a:solidFill>
                  <a:srgbClr val="FFFFFF"/>
                </a:solidFill>
                <a:latin typeface="Arial"/>
                <a:cs typeface="Arial"/>
              </a:rPr>
              <a:t>penetração </a:t>
            </a:r>
            <a:r>
              <a:rPr sz="4000" spc="-229" dirty="0">
                <a:solidFill>
                  <a:srgbClr val="FFFFFF"/>
                </a:solidFill>
                <a:latin typeface="Arial"/>
                <a:cs typeface="Arial"/>
              </a:rPr>
              <a:t>dos </a:t>
            </a:r>
            <a:r>
              <a:rPr sz="4000" spc="-165" dirty="0">
                <a:solidFill>
                  <a:srgbClr val="FFFFFF"/>
                </a:solidFill>
                <a:latin typeface="Arial"/>
                <a:cs typeface="Arial"/>
              </a:rPr>
              <a:t>smartphones </a:t>
            </a:r>
            <a:r>
              <a:rPr sz="4000" spc="-130" dirty="0">
                <a:solidFill>
                  <a:srgbClr val="FFFFFF"/>
                </a:solidFill>
                <a:latin typeface="Arial"/>
                <a:cs typeface="Arial"/>
              </a:rPr>
              <a:t>no  </a:t>
            </a:r>
            <a:r>
              <a:rPr sz="4000" spc="-185" dirty="0">
                <a:solidFill>
                  <a:srgbClr val="FFFFFF"/>
                </a:solidFill>
                <a:latin typeface="Arial"/>
                <a:cs typeface="Arial"/>
              </a:rPr>
              <a:t>mercado </a:t>
            </a:r>
            <a:r>
              <a:rPr sz="4000" spc="-215" dirty="0">
                <a:solidFill>
                  <a:srgbClr val="FFFFFF"/>
                </a:solidFill>
                <a:latin typeface="Arial"/>
                <a:cs typeface="Arial"/>
              </a:rPr>
              <a:t>está </a:t>
            </a:r>
            <a:r>
              <a:rPr sz="4000" spc="-3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0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65" dirty="0">
                <a:solidFill>
                  <a:srgbClr val="FFFFFF"/>
                </a:solidFill>
                <a:latin typeface="Arial"/>
                <a:cs typeface="Arial"/>
              </a:rPr>
              <a:t>aumentar...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3551" y="529208"/>
            <a:ext cx="518414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www.meiosepublicidade.pt/2017/08/penetracao-dos-smartphones-no-</a:t>
            </a:r>
            <a:endParaRPr sz="1400">
              <a:latin typeface="Arial"/>
              <a:cs typeface="Arial"/>
            </a:endParaRPr>
          </a:p>
          <a:p>
            <a:pPr marL="2226945">
              <a:lnSpc>
                <a:spcPct val="100000"/>
              </a:lnSpc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mercado-portugues-continua-aumentar/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6316" y="1383791"/>
            <a:ext cx="5445252" cy="4110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500878"/>
            <a:ext cx="7801609" cy="1191895"/>
          </a:xfrm>
          <a:prstGeom prst="rect">
            <a:avLst/>
          </a:prstGeom>
          <a:solidFill>
            <a:srgbClr val="018520"/>
          </a:solidFill>
          <a:ln w="38100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3820" algn="r">
              <a:lnSpc>
                <a:spcPts val="3810"/>
              </a:lnSpc>
            </a:pPr>
            <a:r>
              <a:rPr sz="3600" spc="-155" dirty="0">
                <a:solidFill>
                  <a:srgbClr val="FFFFFF"/>
                </a:solidFill>
                <a:latin typeface="Arial"/>
                <a:cs typeface="Arial"/>
              </a:rPr>
              <a:t>Smartphone </a:t>
            </a:r>
            <a:r>
              <a:rPr sz="3600" spc="-229" dirty="0">
                <a:solidFill>
                  <a:srgbClr val="FFFFFF"/>
                </a:solidFill>
                <a:latin typeface="Arial"/>
                <a:cs typeface="Arial"/>
              </a:rPr>
              <a:t>ganha </a:t>
            </a: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terreno </a:t>
            </a:r>
            <a:r>
              <a:rPr sz="3600" spc="-110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3600" spc="-280" dirty="0">
                <a:solidFill>
                  <a:srgbClr val="FFFFFF"/>
                </a:solidFill>
                <a:latin typeface="Arial"/>
                <a:cs typeface="Arial"/>
              </a:rPr>
              <a:t>acesso</a:t>
            </a:r>
            <a:r>
              <a:rPr sz="3600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335" dirty="0">
                <a:solidFill>
                  <a:srgbClr val="FFFFFF"/>
                </a:solidFill>
                <a:latin typeface="Arial"/>
                <a:cs typeface="Arial"/>
              </a:rPr>
              <a:t>às</a:t>
            </a:r>
            <a:endParaRPr sz="3600">
              <a:latin typeface="Arial"/>
              <a:cs typeface="Arial"/>
            </a:endParaRPr>
          </a:p>
          <a:p>
            <a:pPr marR="85090" algn="r">
              <a:lnSpc>
                <a:spcPts val="4105"/>
              </a:lnSpc>
            </a:pPr>
            <a:r>
              <a:rPr sz="3600" spc="-185" dirty="0">
                <a:solidFill>
                  <a:srgbClr val="FFFFFF"/>
                </a:solidFill>
                <a:latin typeface="Arial"/>
                <a:cs typeface="Arial"/>
              </a:rPr>
              <a:t>redes</a:t>
            </a:r>
            <a:r>
              <a:rPr sz="36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95" dirty="0">
                <a:solidFill>
                  <a:srgbClr val="FFFFFF"/>
                </a:solidFill>
                <a:latin typeface="Arial"/>
                <a:cs typeface="Arial"/>
              </a:rPr>
              <a:t>sociais.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41190" y="529208"/>
            <a:ext cx="501586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www.meiosepublicidade.pt/2015/09/smartphone-ganha-terreno-no-</a:t>
            </a:r>
            <a:endParaRPr sz="1400">
              <a:latin typeface="Arial"/>
              <a:cs typeface="Arial"/>
            </a:endParaRPr>
          </a:p>
          <a:p>
            <a:pPr marL="1990725">
              <a:lnSpc>
                <a:spcPct val="100000"/>
              </a:lnSpc>
            </a:pPr>
            <a:r>
              <a:rPr sz="1400" spc="-70" dirty="0">
                <a:solidFill>
                  <a:srgbClr val="FFFFFF"/>
                </a:solidFill>
                <a:latin typeface="Arial"/>
                <a:cs typeface="Arial"/>
              </a:rPr>
              <a:t>acesso-dos-portugueses-as-redes-sociais/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24227" y="1379219"/>
            <a:ext cx="5178552" cy="4107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458205"/>
            <a:ext cx="7801609" cy="1234440"/>
          </a:xfrm>
          <a:prstGeom prst="rect">
            <a:avLst/>
          </a:prstGeom>
          <a:solidFill>
            <a:srgbClr val="3469E9"/>
          </a:solidFill>
          <a:ln w="38100">
            <a:solidFill>
              <a:srgbClr val="BEBEBE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09319" marR="85090" indent="-725805">
              <a:lnSpc>
                <a:spcPts val="4320"/>
              </a:lnSpc>
              <a:spcBef>
                <a:spcPts val="170"/>
              </a:spcBef>
            </a:pPr>
            <a:r>
              <a:rPr sz="4000" spc="-47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4000" spc="-190" dirty="0">
                <a:solidFill>
                  <a:srgbClr val="FFFFFF"/>
                </a:solidFill>
                <a:latin typeface="Arial"/>
                <a:cs typeface="Arial"/>
              </a:rPr>
              <a:t>e-commerce </a:t>
            </a:r>
            <a:r>
              <a:rPr sz="4000" spc="-130" dirty="0">
                <a:solidFill>
                  <a:srgbClr val="FFFFFF"/>
                </a:solidFill>
                <a:latin typeface="Arial"/>
                <a:cs typeface="Arial"/>
              </a:rPr>
              <a:t>brasileiro, </a:t>
            </a:r>
            <a:r>
              <a:rPr sz="4000" spc="-24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4000" spc="-18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4000" spc="-175" dirty="0">
                <a:solidFill>
                  <a:srgbClr val="FFFFFF"/>
                </a:solidFill>
                <a:latin typeface="Arial"/>
                <a:cs typeface="Arial"/>
              </a:rPr>
              <a:t>vários  </a:t>
            </a:r>
            <a:r>
              <a:rPr sz="4000" spc="-270" dirty="0">
                <a:solidFill>
                  <a:srgbClr val="FFFFFF"/>
                </a:solidFill>
                <a:latin typeface="Arial"/>
                <a:cs typeface="Arial"/>
              </a:rPr>
              <a:t>países, </a:t>
            </a:r>
            <a:r>
              <a:rPr sz="4000" spc="-114" dirty="0">
                <a:solidFill>
                  <a:srgbClr val="FFFFFF"/>
                </a:solidFill>
                <a:latin typeface="Arial"/>
                <a:cs typeface="Arial"/>
              </a:rPr>
              <a:t>tendem </a:t>
            </a:r>
            <a:r>
              <a:rPr sz="4000" spc="-3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000" spc="-210" dirty="0">
                <a:solidFill>
                  <a:srgbClr val="FFFFFF"/>
                </a:solidFill>
                <a:latin typeface="Arial"/>
                <a:cs typeface="Arial"/>
              </a:rPr>
              <a:t>crescer</a:t>
            </a:r>
            <a:r>
              <a:rPr sz="40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muito...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5778" y="615772"/>
            <a:ext cx="41217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https://usemobile.com.br/aplicativos-para-e-commerce/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5904" y="1420367"/>
            <a:ext cx="7496556" cy="393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458205"/>
            <a:ext cx="7801609" cy="1234440"/>
          </a:xfrm>
          <a:prstGeom prst="rect">
            <a:avLst/>
          </a:prstGeom>
          <a:solidFill>
            <a:srgbClr val="3469E9"/>
          </a:solidFill>
          <a:ln w="38100">
            <a:solidFill>
              <a:srgbClr val="BEBEBE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079750" marR="81915" indent="-1619250">
              <a:lnSpc>
                <a:spcPts val="4320"/>
              </a:lnSpc>
              <a:spcBef>
                <a:spcPts val="170"/>
              </a:spcBef>
            </a:pPr>
            <a:r>
              <a:rPr sz="4000" spc="-125" dirty="0">
                <a:solidFill>
                  <a:srgbClr val="FFFFFF"/>
                </a:solidFill>
                <a:latin typeface="Arial"/>
                <a:cs typeface="Arial"/>
              </a:rPr>
              <a:t>Aplicativo </a:t>
            </a:r>
            <a:r>
              <a:rPr sz="4000" spc="-90" dirty="0">
                <a:solidFill>
                  <a:srgbClr val="FFFFFF"/>
                </a:solidFill>
                <a:latin typeface="Arial"/>
                <a:cs typeface="Arial"/>
              </a:rPr>
              <a:t>mobile: </a:t>
            </a:r>
            <a:r>
              <a:rPr sz="4000" spc="-60" dirty="0">
                <a:solidFill>
                  <a:srgbClr val="FFFFFF"/>
                </a:solidFill>
                <a:latin typeface="Arial"/>
                <a:cs typeface="Arial"/>
              </a:rPr>
              <a:t>por </a:t>
            </a:r>
            <a:r>
              <a:rPr sz="4000" spc="-170" dirty="0">
                <a:solidFill>
                  <a:srgbClr val="FFFFFF"/>
                </a:solidFill>
                <a:latin typeface="Arial"/>
                <a:cs typeface="Arial"/>
              </a:rPr>
              <a:t>que</a:t>
            </a:r>
            <a:r>
              <a:rPr sz="4000" spc="-6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300" dirty="0">
                <a:solidFill>
                  <a:srgbClr val="FFFFFF"/>
                </a:solidFill>
                <a:latin typeface="Arial"/>
                <a:cs typeface="Arial"/>
              </a:rPr>
              <a:t>sua  </a:t>
            </a:r>
            <a:r>
              <a:rPr sz="4000" spc="-215" dirty="0">
                <a:solidFill>
                  <a:srgbClr val="FFFFFF"/>
                </a:solidFill>
                <a:latin typeface="Arial"/>
                <a:cs typeface="Arial"/>
              </a:rPr>
              <a:t>empresa </a:t>
            </a:r>
            <a:r>
              <a:rPr sz="4000" spc="-220" dirty="0">
                <a:solidFill>
                  <a:srgbClr val="FFFFFF"/>
                </a:solidFill>
                <a:latin typeface="Arial"/>
                <a:cs typeface="Arial"/>
              </a:rPr>
              <a:t>deve </a:t>
            </a: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ter</a:t>
            </a:r>
            <a:r>
              <a:rPr sz="4000" spc="-220" dirty="0">
                <a:solidFill>
                  <a:srgbClr val="FFFFFF"/>
                </a:solidFill>
                <a:latin typeface="Arial"/>
                <a:cs typeface="Arial"/>
              </a:rPr>
              <a:t> um?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5085" y="514604"/>
            <a:ext cx="63722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678305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https://usemobile.com.br/aplicativos-para-e-commerce/  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www.hitdigital.com.br/blog/por-que-sua-empresa-deve-ter-um-aplicativo-87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3939" y="1386839"/>
            <a:ext cx="7092696" cy="40492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5778" y="615772"/>
            <a:ext cx="41217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https://usemobile.com.br/aplicativos-para-e-commerce/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749551"/>
            <a:ext cx="8287511" cy="45217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500878"/>
            <a:ext cx="7801609" cy="1191895"/>
          </a:xfrm>
          <a:prstGeom prst="rect">
            <a:avLst/>
          </a:prstGeom>
          <a:solidFill>
            <a:srgbClr val="D50E23"/>
          </a:solidFill>
          <a:ln w="38100">
            <a:solidFill>
              <a:srgbClr val="BEBEBE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203325" marR="85090" indent="245110">
              <a:lnSpc>
                <a:spcPts val="4320"/>
              </a:lnSpc>
              <a:spcBef>
                <a:spcPts val="175"/>
              </a:spcBef>
            </a:pPr>
            <a:r>
              <a:rPr sz="4000" spc="-455" dirty="0">
                <a:solidFill>
                  <a:srgbClr val="FFFFFF"/>
                </a:solidFill>
                <a:latin typeface="Arial"/>
                <a:cs typeface="Arial"/>
              </a:rPr>
              <a:t>Os </a:t>
            </a:r>
            <a:r>
              <a:rPr sz="4000" spc="-165" dirty="0">
                <a:solidFill>
                  <a:srgbClr val="FFFFFF"/>
                </a:solidFill>
                <a:latin typeface="Arial"/>
                <a:cs typeface="Arial"/>
              </a:rPr>
              <a:t>smartphones </a:t>
            </a:r>
            <a:r>
              <a:rPr sz="4000" spc="-195" dirty="0">
                <a:solidFill>
                  <a:srgbClr val="FFFFFF"/>
                </a:solidFill>
                <a:latin typeface="Arial"/>
                <a:cs typeface="Arial"/>
              </a:rPr>
              <a:t>estão </a:t>
            </a:r>
            <a:r>
              <a:rPr sz="4000" spc="-200" dirty="0">
                <a:solidFill>
                  <a:srgbClr val="FFFFFF"/>
                </a:solidFill>
                <a:latin typeface="Arial"/>
                <a:cs typeface="Arial"/>
              </a:rPr>
              <a:t>sempre  </a:t>
            </a:r>
            <a:r>
              <a:rPr sz="4000" spc="-190" dirty="0">
                <a:solidFill>
                  <a:srgbClr val="FFFFFF"/>
                </a:solidFill>
                <a:latin typeface="Arial"/>
                <a:cs typeface="Arial"/>
              </a:rPr>
              <a:t>presentes </a:t>
            </a:r>
            <a:r>
              <a:rPr sz="4000" spc="-24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4000" spc="-200" dirty="0">
                <a:solidFill>
                  <a:srgbClr val="FFFFFF"/>
                </a:solidFill>
                <a:latin typeface="Arial"/>
                <a:cs typeface="Arial"/>
              </a:rPr>
              <a:t>sempre </a:t>
            </a:r>
            <a:r>
              <a:rPr sz="4000" spc="-204" dirty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40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75" dirty="0">
                <a:solidFill>
                  <a:srgbClr val="FFFFFF"/>
                </a:solidFill>
                <a:latin typeface="Arial"/>
                <a:cs typeface="Arial"/>
              </a:rPr>
              <a:t>você...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2614" y="659638"/>
            <a:ext cx="5810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https://services.google.com/fh/files/blogs/our_mobile_planet_brazil_pt_BR.pdf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2416" y="1431036"/>
            <a:ext cx="7013448" cy="4012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500878"/>
            <a:ext cx="7801609" cy="1191895"/>
          </a:xfrm>
          <a:prstGeom prst="rect">
            <a:avLst/>
          </a:prstGeom>
          <a:solidFill>
            <a:srgbClr val="585858"/>
          </a:solidFill>
          <a:ln w="38100">
            <a:solidFill>
              <a:srgbClr val="D9D9D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94765">
              <a:lnSpc>
                <a:spcPts val="4190"/>
              </a:lnSpc>
            </a:pPr>
            <a:r>
              <a:rPr sz="4000" spc="-200" dirty="0">
                <a:solidFill>
                  <a:srgbClr val="FFFFFF"/>
                </a:solidFill>
                <a:latin typeface="Arial"/>
                <a:cs typeface="Arial"/>
              </a:rPr>
              <a:t>Smartphones </a:t>
            </a:r>
            <a:r>
              <a:rPr sz="4000" spc="-295" dirty="0">
                <a:solidFill>
                  <a:srgbClr val="FFFFFF"/>
                </a:solidFill>
                <a:latin typeface="Arial"/>
                <a:cs typeface="Arial"/>
              </a:rPr>
              <a:t>são </a:t>
            </a:r>
            <a:r>
              <a:rPr sz="4000" spc="-135" dirty="0">
                <a:solidFill>
                  <a:srgbClr val="FFFFFF"/>
                </a:solidFill>
                <a:latin typeface="Arial"/>
                <a:cs typeface="Arial"/>
              </a:rPr>
              <a:t>utilizados</a:t>
            </a:r>
            <a:r>
              <a:rPr sz="40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90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endParaRPr sz="4000">
              <a:latin typeface="Arial"/>
              <a:cs typeface="Arial"/>
            </a:endParaRPr>
          </a:p>
          <a:p>
            <a:pPr marL="5161915">
              <a:lnSpc>
                <a:spcPts val="4560"/>
              </a:lnSpc>
            </a:pPr>
            <a:r>
              <a:rPr sz="4000" spc="-95" dirty="0">
                <a:solidFill>
                  <a:srgbClr val="FFFFFF"/>
                </a:solidFill>
                <a:latin typeface="Arial"/>
                <a:cs typeface="Arial"/>
              </a:rPr>
              <a:t>toda</a:t>
            </a:r>
            <a:r>
              <a:rPr sz="4000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5" dirty="0">
                <a:solidFill>
                  <a:srgbClr val="FFFFFF"/>
                </a:solidFill>
                <a:latin typeface="Arial"/>
                <a:cs typeface="Arial"/>
              </a:rPr>
              <a:t>parte...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4044" y="1338072"/>
            <a:ext cx="6825996" cy="4162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42614" y="659638"/>
            <a:ext cx="5810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https://services.google.com/fh/files/blogs/our_mobile_planet_brazil_pt_BR.pdf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500878"/>
            <a:ext cx="7801609" cy="1191895"/>
          </a:xfrm>
          <a:prstGeom prst="rect">
            <a:avLst/>
          </a:prstGeom>
          <a:solidFill>
            <a:srgbClr val="FF1E2A"/>
          </a:solidFill>
          <a:ln w="38100">
            <a:solidFill>
              <a:srgbClr val="BEBEBE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157480" marR="86360" indent="1459865">
              <a:lnSpc>
                <a:spcPts val="3890"/>
              </a:lnSpc>
              <a:spcBef>
                <a:spcPts val="195"/>
              </a:spcBef>
            </a:pPr>
            <a:r>
              <a:rPr sz="3600" spc="-409" dirty="0">
                <a:solidFill>
                  <a:srgbClr val="FFFFFF"/>
                </a:solidFill>
                <a:latin typeface="Arial"/>
                <a:cs typeface="Arial"/>
              </a:rPr>
              <a:t>Os </a:t>
            </a:r>
            <a:r>
              <a:rPr sz="3600" spc="-145" dirty="0">
                <a:solidFill>
                  <a:srgbClr val="FFFFFF"/>
                </a:solidFill>
                <a:latin typeface="Arial"/>
                <a:cs typeface="Arial"/>
              </a:rPr>
              <a:t>smartphones </a:t>
            </a:r>
            <a:r>
              <a:rPr sz="3600" spc="-305" dirty="0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tornaram </a:t>
            </a:r>
            <a:r>
              <a:rPr sz="3600" spc="-80" dirty="0">
                <a:solidFill>
                  <a:srgbClr val="FFFFFF"/>
                </a:solidFill>
                <a:latin typeface="Arial"/>
                <a:cs typeface="Arial"/>
              </a:rPr>
              <a:t>tão  </a:t>
            </a:r>
            <a:r>
              <a:rPr sz="3600" spc="-90" dirty="0">
                <a:solidFill>
                  <a:srgbClr val="FFFFFF"/>
                </a:solidFill>
                <a:latin typeface="Arial"/>
                <a:cs typeface="Arial"/>
              </a:rPr>
              <a:t>importantes </a:t>
            </a:r>
            <a:r>
              <a:rPr sz="3600" spc="-175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3600" spc="-250" dirty="0">
                <a:solidFill>
                  <a:srgbClr val="FFFFFF"/>
                </a:solidFill>
                <a:latin typeface="Arial"/>
                <a:cs typeface="Arial"/>
              </a:rPr>
              <a:t>os </a:t>
            </a:r>
            <a:r>
              <a:rPr sz="3600" spc="-165" dirty="0">
                <a:solidFill>
                  <a:srgbClr val="FFFFFF"/>
                </a:solidFill>
                <a:latin typeface="Arial"/>
                <a:cs typeface="Arial"/>
              </a:rPr>
              <a:t>consumidores</a:t>
            </a:r>
            <a:r>
              <a:rPr sz="3600" spc="-3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395" dirty="0">
                <a:solidFill>
                  <a:srgbClr val="FFFFFF"/>
                </a:solidFill>
                <a:latin typeface="Arial"/>
                <a:cs typeface="Arial"/>
              </a:rPr>
              <a:t>que…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2614" y="659638"/>
            <a:ext cx="5810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https://services.google.com/fh/files/blogs/our_mobile_planet_brazil_pt_BR.pdf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1100" y="1469136"/>
            <a:ext cx="6685788" cy="4030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500878"/>
            <a:ext cx="7801609" cy="1191895"/>
          </a:xfrm>
          <a:prstGeom prst="rect">
            <a:avLst/>
          </a:prstGeom>
          <a:solidFill>
            <a:srgbClr val="B31D20"/>
          </a:solidFill>
          <a:ln w="38100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8900" algn="r">
              <a:lnSpc>
                <a:spcPts val="4190"/>
              </a:lnSpc>
            </a:pPr>
            <a:r>
              <a:rPr sz="4000" spc="-455" dirty="0">
                <a:solidFill>
                  <a:srgbClr val="FFFFFF"/>
                </a:solidFill>
                <a:latin typeface="Arial"/>
                <a:cs typeface="Arial"/>
              </a:rPr>
              <a:t>Os  </a:t>
            </a:r>
            <a:r>
              <a:rPr sz="4000" spc="-165" dirty="0">
                <a:solidFill>
                  <a:srgbClr val="FFFFFF"/>
                </a:solidFill>
                <a:latin typeface="Arial"/>
                <a:cs typeface="Arial"/>
              </a:rPr>
              <a:t>smartphones </a:t>
            </a:r>
            <a:r>
              <a:rPr sz="4000" spc="-295" dirty="0">
                <a:solidFill>
                  <a:srgbClr val="FFFFFF"/>
                </a:solidFill>
                <a:latin typeface="Arial"/>
                <a:cs typeface="Arial"/>
              </a:rPr>
              <a:t>são </a:t>
            </a:r>
            <a:r>
              <a:rPr sz="4000" spc="-120" dirty="0">
                <a:solidFill>
                  <a:srgbClr val="FFFFFF"/>
                </a:solidFill>
                <a:latin typeface="Arial"/>
                <a:cs typeface="Arial"/>
              </a:rPr>
              <a:t>úteis </a:t>
            </a:r>
            <a:r>
              <a:rPr sz="4000" spc="-190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4000" spc="-7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54" dirty="0">
                <a:solidFill>
                  <a:srgbClr val="FFFFFF"/>
                </a:solidFill>
                <a:latin typeface="Arial"/>
                <a:cs typeface="Arial"/>
              </a:rPr>
              <a:t>nosso</a:t>
            </a:r>
            <a:endParaRPr sz="4000">
              <a:latin typeface="Arial"/>
              <a:cs typeface="Arial"/>
            </a:endParaRPr>
          </a:p>
          <a:p>
            <a:pPr marR="86995" algn="r">
              <a:lnSpc>
                <a:spcPts val="4560"/>
              </a:lnSpc>
            </a:pPr>
            <a:r>
              <a:rPr sz="4000" spc="-35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4000" spc="-80" dirty="0">
                <a:solidFill>
                  <a:srgbClr val="FFFFFF"/>
                </a:solidFill>
                <a:latin typeface="Arial"/>
                <a:cs typeface="Arial"/>
              </a:rPr>
              <a:t>otidiano...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3355" y="1560575"/>
            <a:ext cx="7257288" cy="3829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42614" y="659638"/>
            <a:ext cx="5810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https://services.google.com/fh/files/blogs/our_mobile_planet_brazil_pt_BR.pdf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4116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9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18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600" spc="-3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600" spc="-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1480" y="2703576"/>
            <a:ext cx="8369808" cy="2360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9663" y="2740151"/>
            <a:ext cx="8471916" cy="23850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387" y="2729483"/>
            <a:ext cx="8263255" cy="2254250"/>
          </a:xfrm>
          <a:custGeom>
            <a:avLst/>
            <a:gdLst/>
            <a:ahLst/>
            <a:cxnLst/>
            <a:rect l="l" t="t" r="r" b="b"/>
            <a:pathLst>
              <a:path w="8263255" h="2254250">
                <a:moveTo>
                  <a:pt x="8076946" y="0"/>
                </a:moveTo>
                <a:lnTo>
                  <a:pt x="186194" y="0"/>
                </a:lnTo>
                <a:lnTo>
                  <a:pt x="136696" y="6647"/>
                </a:lnTo>
                <a:lnTo>
                  <a:pt x="92218" y="25409"/>
                </a:lnTo>
                <a:lnTo>
                  <a:pt x="54535" y="54514"/>
                </a:lnTo>
                <a:lnTo>
                  <a:pt x="25421" y="92192"/>
                </a:lnTo>
                <a:lnTo>
                  <a:pt x="6651" y="136671"/>
                </a:lnTo>
                <a:lnTo>
                  <a:pt x="0" y="186181"/>
                </a:lnTo>
                <a:lnTo>
                  <a:pt x="0" y="2067814"/>
                </a:lnTo>
                <a:lnTo>
                  <a:pt x="6651" y="2117324"/>
                </a:lnTo>
                <a:lnTo>
                  <a:pt x="25421" y="2161803"/>
                </a:lnTo>
                <a:lnTo>
                  <a:pt x="54535" y="2199481"/>
                </a:lnTo>
                <a:lnTo>
                  <a:pt x="92218" y="2228586"/>
                </a:lnTo>
                <a:lnTo>
                  <a:pt x="136696" y="2247348"/>
                </a:lnTo>
                <a:lnTo>
                  <a:pt x="186194" y="2253996"/>
                </a:lnTo>
                <a:lnTo>
                  <a:pt x="8076946" y="2253996"/>
                </a:lnTo>
                <a:lnTo>
                  <a:pt x="8126456" y="2247348"/>
                </a:lnTo>
                <a:lnTo>
                  <a:pt x="8170935" y="2228586"/>
                </a:lnTo>
                <a:lnTo>
                  <a:pt x="8208613" y="2199481"/>
                </a:lnTo>
                <a:lnTo>
                  <a:pt x="8237718" y="2161803"/>
                </a:lnTo>
                <a:lnTo>
                  <a:pt x="8256480" y="2117324"/>
                </a:lnTo>
                <a:lnTo>
                  <a:pt x="8263128" y="2067814"/>
                </a:lnTo>
                <a:lnTo>
                  <a:pt x="8263128" y="186181"/>
                </a:lnTo>
                <a:lnTo>
                  <a:pt x="8256480" y="136671"/>
                </a:lnTo>
                <a:lnTo>
                  <a:pt x="8237718" y="92192"/>
                </a:lnTo>
                <a:lnTo>
                  <a:pt x="8208613" y="54514"/>
                </a:lnTo>
                <a:lnTo>
                  <a:pt x="8170935" y="25409"/>
                </a:lnTo>
                <a:lnTo>
                  <a:pt x="8126456" y="6647"/>
                </a:lnTo>
                <a:lnTo>
                  <a:pt x="8076946" y="0"/>
                </a:lnTo>
                <a:close/>
              </a:path>
            </a:pathLst>
          </a:custGeom>
          <a:solidFill>
            <a:srgbClr val="B31D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84475" y="2832303"/>
            <a:ext cx="129667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90" dirty="0">
                <a:solidFill>
                  <a:srgbClr val="FFFFFF"/>
                </a:solidFill>
                <a:latin typeface="Arial"/>
                <a:cs typeface="Arial"/>
              </a:rPr>
              <a:t>Histórico,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1045" y="2832303"/>
            <a:ext cx="130238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10" dirty="0">
                <a:solidFill>
                  <a:srgbClr val="FFFFFF"/>
                </a:solidFill>
                <a:latin typeface="Arial"/>
                <a:cs typeface="Arial"/>
              </a:rPr>
              <a:t>conceitos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21933" y="2832303"/>
            <a:ext cx="224345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72465" algn="l"/>
              </a:tabLst>
            </a:pPr>
            <a:r>
              <a:rPr sz="2600" spc="-15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plataforma.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0991" y="2832303"/>
            <a:ext cx="2204720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buSzPct val="96153"/>
              <a:buChar char="•"/>
              <a:tabLst>
                <a:tab pos="178435" algn="l"/>
              </a:tabLst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Introdução:  </a:t>
            </a:r>
            <a:r>
              <a:rPr sz="2600" spc="-200" dirty="0">
                <a:solidFill>
                  <a:srgbClr val="FFFFFF"/>
                </a:solidFill>
                <a:latin typeface="Arial"/>
                <a:cs typeface="Arial"/>
              </a:rPr>
              <a:t>Fun</a:t>
            </a:r>
            <a:r>
              <a:rPr sz="2600" spc="-17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iona</a:t>
            </a:r>
            <a:r>
              <a:rPr sz="2600" spc="-1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600" spc="-11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spc="1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13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0798" y="3229101"/>
            <a:ext cx="54762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60119" algn="l"/>
                <a:tab pos="2496820" algn="l"/>
                <a:tab pos="3001010" algn="l"/>
                <a:tab pos="4478020" algn="l"/>
              </a:tabLst>
            </a:pPr>
            <a:r>
              <a:rPr sz="2600" spc="-325" dirty="0">
                <a:solidFill>
                  <a:srgbClr val="FFFFFF"/>
                </a:solidFill>
                <a:latin typeface="Arial"/>
                <a:cs typeface="Arial"/>
              </a:rPr>
              <a:t>SDK,	</a:t>
            </a:r>
            <a:r>
              <a:rPr sz="2600" spc="-80" dirty="0">
                <a:solidFill>
                  <a:srgbClr val="FFFFFF"/>
                </a:solidFill>
                <a:latin typeface="Arial"/>
                <a:cs typeface="Arial"/>
              </a:rPr>
              <a:t>Interface	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2600" spc="-40" dirty="0">
                <a:solidFill>
                  <a:srgbClr val="FFFFFF"/>
                </a:solidFill>
                <a:latin typeface="Arial"/>
                <a:cs typeface="Arial"/>
              </a:rPr>
              <a:t>Material	</a:t>
            </a:r>
            <a:r>
              <a:rPr sz="2600" spc="-160" dirty="0">
                <a:solidFill>
                  <a:srgbClr val="FFFFFF"/>
                </a:solidFill>
                <a:latin typeface="Arial"/>
                <a:cs typeface="Arial"/>
              </a:rPr>
              <a:t>Design.</a:t>
            </a:r>
            <a:endParaRPr sz="2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0991" y="3625341"/>
            <a:ext cx="7997190" cy="121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600" spc="-135" dirty="0">
                <a:solidFill>
                  <a:srgbClr val="FFFFFF"/>
                </a:solidFill>
                <a:latin typeface="Arial"/>
                <a:cs typeface="Arial"/>
              </a:rPr>
              <a:t>Ferramentas </a:t>
            </a:r>
            <a:r>
              <a:rPr sz="2600" spc="-12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600" spc="-100" dirty="0">
                <a:solidFill>
                  <a:srgbClr val="FFFFFF"/>
                </a:solidFill>
                <a:latin typeface="Arial"/>
                <a:cs typeface="Arial"/>
              </a:rPr>
              <a:t>desenvolvimento. 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Serviços, </a:t>
            </a:r>
            <a:r>
              <a:rPr sz="2600" spc="-100" dirty="0">
                <a:solidFill>
                  <a:srgbClr val="FFFFFF"/>
                </a:solidFill>
                <a:latin typeface="Arial"/>
                <a:cs typeface="Arial"/>
              </a:rPr>
              <a:t>Notificações 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sz="2600" spc="-210" dirty="0">
                <a:solidFill>
                  <a:srgbClr val="FFFFFF"/>
                </a:solidFill>
                <a:latin typeface="Arial"/>
                <a:cs typeface="Arial"/>
              </a:rPr>
              <a:t>Acesso </a:t>
            </a:r>
            <a:r>
              <a:rPr sz="2600" spc="-200" dirty="0">
                <a:solidFill>
                  <a:srgbClr val="FFFFFF"/>
                </a:solidFill>
                <a:latin typeface="Arial"/>
                <a:cs typeface="Arial"/>
              </a:rPr>
              <a:t>à </a:t>
            </a:r>
            <a:r>
              <a:rPr sz="2600" spc="-160" dirty="0">
                <a:solidFill>
                  <a:srgbClr val="FFFFFF"/>
                </a:solidFill>
                <a:latin typeface="Arial"/>
                <a:cs typeface="Arial"/>
              </a:rPr>
              <a:t>sensores. 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Google </a:t>
            </a:r>
            <a:r>
              <a:rPr sz="2600" spc="-185" dirty="0">
                <a:solidFill>
                  <a:srgbClr val="FFFFFF"/>
                </a:solidFill>
                <a:latin typeface="Arial"/>
                <a:cs typeface="Arial"/>
              </a:rPr>
              <a:t>Play </a:t>
            </a:r>
            <a:r>
              <a:rPr sz="2600" spc="-120" dirty="0">
                <a:solidFill>
                  <a:srgbClr val="FFFFFF"/>
                </a:solidFill>
                <a:latin typeface="Arial"/>
                <a:cs typeface="Arial"/>
              </a:rPr>
              <a:t>Store. </a:t>
            </a:r>
            <a:r>
              <a:rPr sz="2600" spc="-185" dirty="0">
                <a:solidFill>
                  <a:srgbClr val="FFFFFF"/>
                </a:solidFill>
                <a:latin typeface="Arial"/>
                <a:cs typeface="Arial"/>
              </a:rPr>
              <a:t>Banco </a:t>
            </a:r>
            <a:r>
              <a:rPr sz="2600" spc="-12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600" spc="-190" dirty="0">
                <a:solidFill>
                  <a:srgbClr val="FFFFFF"/>
                </a:solidFill>
                <a:latin typeface="Arial"/>
                <a:cs typeface="Arial"/>
              </a:rPr>
              <a:t>Dados  </a:t>
            </a:r>
            <a:r>
              <a:rPr sz="2600" spc="-180" dirty="0">
                <a:solidFill>
                  <a:srgbClr val="FFFFFF"/>
                </a:solidFill>
                <a:latin typeface="Arial"/>
                <a:cs typeface="Arial"/>
              </a:rPr>
              <a:t>SQLite.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487161"/>
            <a:ext cx="7801609" cy="1205865"/>
          </a:xfrm>
          <a:prstGeom prst="rect">
            <a:avLst/>
          </a:prstGeom>
          <a:solidFill>
            <a:srgbClr val="6F2F9F"/>
          </a:solidFill>
          <a:ln w="38100">
            <a:solidFill>
              <a:srgbClr val="BEBEBE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34620" marR="81915" indent="728345">
              <a:lnSpc>
                <a:spcPts val="4110"/>
              </a:lnSpc>
              <a:spcBef>
                <a:spcPts val="170"/>
              </a:spcBef>
            </a:pPr>
            <a:r>
              <a:rPr sz="3800" spc="-295" dirty="0">
                <a:solidFill>
                  <a:srgbClr val="FFFFFF"/>
                </a:solidFill>
                <a:latin typeface="Arial"/>
                <a:cs typeface="Arial"/>
              </a:rPr>
              <a:t>Décadas </a:t>
            </a:r>
            <a:r>
              <a:rPr sz="3800" spc="-17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800" spc="-204" dirty="0">
                <a:solidFill>
                  <a:srgbClr val="FFFFFF"/>
                </a:solidFill>
                <a:latin typeface="Arial"/>
                <a:cs typeface="Arial"/>
              </a:rPr>
              <a:t>inovações </a:t>
            </a:r>
            <a:r>
              <a:rPr sz="3800" spc="-165" dirty="0">
                <a:solidFill>
                  <a:srgbClr val="FFFFFF"/>
                </a:solidFill>
                <a:latin typeface="Arial"/>
                <a:cs typeface="Arial"/>
              </a:rPr>
              <a:t>tecnológicas  </a:t>
            </a:r>
            <a:r>
              <a:rPr sz="3800" spc="-100" dirty="0">
                <a:solidFill>
                  <a:srgbClr val="FFFFFF"/>
                </a:solidFill>
                <a:latin typeface="Arial"/>
                <a:cs typeface="Arial"/>
              </a:rPr>
              <a:t>hoje </a:t>
            </a:r>
            <a:r>
              <a:rPr sz="3800" spc="-220" dirty="0">
                <a:solidFill>
                  <a:srgbClr val="FFFFFF"/>
                </a:solidFill>
                <a:latin typeface="Arial"/>
                <a:cs typeface="Arial"/>
              </a:rPr>
              <a:t>cabem </a:t>
            </a:r>
            <a:r>
              <a:rPr sz="3800" spc="-65" dirty="0">
                <a:solidFill>
                  <a:srgbClr val="FFFFFF"/>
                </a:solidFill>
                <a:latin typeface="Arial"/>
                <a:cs typeface="Arial"/>
              </a:rPr>
              <a:t>dentro </a:t>
            </a:r>
            <a:r>
              <a:rPr sz="3800" spc="-17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3800" spc="-125" dirty="0">
                <a:solidFill>
                  <a:srgbClr val="FFFFFF"/>
                </a:solidFill>
                <a:latin typeface="Arial"/>
                <a:cs typeface="Arial"/>
              </a:rPr>
              <a:t>um</a:t>
            </a:r>
            <a:r>
              <a:rPr sz="3800" spc="-4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Arial"/>
                <a:cs typeface="Arial"/>
              </a:rPr>
              <a:t>smartphone</a:t>
            </a:r>
            <a:endParaRPr sz="3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6527" y="1568196"/>
            <a:ext cx="6807708" cy="383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500878"/>
            <a:ext cx="7801609" cy="1191895"/>
          </a:xfrm>
          <a:prstGeom prst="rect">
            <a:avLst/>
          </a:prstGeom>
          <a:solidFill>
            <a:srgbClr val="EEB30F"/>
          </a:solidFill>
          <a:ln w="38100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63345">
              <a:lnSpc>
                <a:spcPts val="4190"/>
              </a:lnSpc>
            </a:pPr>
            <a:r>
              <a:rPr sz="4000" spc="-200" dirty="0">
                <a:solidFill>
                  <a:srgbClr val="FFFFFF"/>
                </a:solidFill>
                <a:latin typeface="Arial"/>
                <a:cs typeface="Arial"/>
              </a:rPr>
              <a:t>Smartphones </a:t>
            </a:r>
            <a:r>
              <a:rPr sz="4000" spc="-295" dirty="0">
                <a:solidFill>
                  <a:srgbClr val="FFFFFF"/>
                </a:solidFill>
                <a:latin typeface="Arial"/>
                <a:cs typeface="Arial"/>
              </a:rPr>
              <a:t>são </a:t>
            </a:r>
            <a:r>
              <a:rPr sz="4000" spc="-135" dirty="0">
                <a:solidFill>
                  <a:srgbClr val="FFFFFF"/>
                </a:solidFill>
                <a:latin typeface="Arial"/>
                <a:cs typeface="Arial"/>
              </a:rPr>
              <a:t>um </a:t>
            </a:r>
            <a:r>
              <a:rPr sz="4000" spc="-50" dirty="0">
                <a:solidFill>
                  <a:srgbClr val="FFFFFF"/>
                </a:solidFill>
                <a:latin typeface="Arial"/>
                <a:cs typeface="Arial"/>
              </a:rPr>
              <a:t>portal</a:t>
            </a:r>
            <a:r>
              <a:rPr sz="4000" spc="-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9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4000">
              <a:latin typeface="Arial"/>
              <a:cs typeface="Arial"/>
            </a:endParaRPr>
          </a:p>
          <a:p>
            <a:pPr marL="3910329">
              <a:lnSpc>
                <a:spcPts val="4560"/>
              </a:lnSpc>
            </a:pPr>
            <a:r>
              <a:rPr sz="4000" spc="-204" dirty="0">
                <a:solidFill>
                  <a:srgbClr val="FFFFFF"/>
                </a:solidFill>
                <a:latin typeface="Arial"/>
                <a:cs typeface="Arial"/>
              </a:rPr>
              <a:t>várias</a:t>
            </a:r>
            <a:r>
              <a:rPr sz="4000" spc="-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45" dirty="0">
                <a:solidFill>
                  <a:srgbClr val="FFFFFF"/>
                </a:solidFill>
                <a:latin typeface="Arial"/>
                <a:cs typeface="Arial"/>
              </a:rPr>
              <a:t>atividades...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2614" y="659638"/>
            <a:ext cx="5810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https://services.google.com/fh/files/blogs/our_mobile_planet_brazil_pt_BR.pdf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3647" y="1376172"/>
            <a:ext cx="7104888" cy="4040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500878"/>
            <a:ext cx="7801609" cy="1191895"/>
          </a:xfrm>
          <a:prstGeom prst="rect">
            <a:avLst/>
          </a:prstGeom>
          <a:solidFill>
            <a:srgbClr val="EEB30F"/>
          </a:solidFill>
          <a:ln w="38100">
            <a:solidFill>
              <a:srgbClr val="BEBEBE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214880" marR="86360" indent="-439420">
              <a:lnSpc>
                <a:spcPts val="4320"/>
              </a:lnSpc>
              <a:spcBef>
                <a:spcPts val="175"/>
              </a:spcBef>
            </a:pPr>
            <a:r>
              <a:rPr sz="4000" spc="-145" dirty="0">
                <a:solidFill>
                  <a:srgbClr val="FFFFFF"/>
                </a:solidFill>
                <a:latin typeface="Arial"/>
                <a:cs typeface="Arial"/>
              </a:rPr>
              <a:t>Utilizadores </a:t>
            </a:r>
            <a:r>
              <a:rPr sz="4000" spc="-18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4000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Arial"/>
                <a:cs typeface="Arial"/>
              </a:rPr>
              <a:t>Smartphones  </a:t>
            </a:r>
            <a:r>
              <a:rPr sz="4000" spc="-229" dirty="0">
                <a:solidFill>
                  <a:srgbClr val="FFFFFF"/>
                </a:solidFill>
                <a:latin typeface="Arial"/>
                <a:cs typeface="Arial"/>
              </a:rPr>
              <a:t>assistem </a:t>
            </a:r>
            <a:r>
              <a:rPr sz="4000" spc="-3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000" spc="-105" dirty="0">
                <a:solidFill>
                  <a:srgbClr val="FFFFFF"/>
                </a:solidFill>
                <a:latin typeface="Arial"/>
                <a:cs typeface="Arial"/>
              </a:rPr>
              <a:t>muitos</a:t>
            </a:r>
            <a:r>
              <a:rPr sz="40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85" dirty="0">
                <a:solidFill>
                  <a:srgbClr val="FFFFFF"/>
                </a:solidFill>
                <a:latin typeface="Arial"/>
                <a:cs typeface="Arial"/>
              </a:rPr>
              <a:t>vídeos...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77111" y="1437132"/>
            <a:ext cx="6524244" cy="3904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42614" y="659638"/>
            <a:ext cx="5810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https://services.google.com/fh/files/blogs/our_mobile_planet_brazil_pt_BR.pdf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500878"/>
            <a:ext cx="7801609" cy="1191895"/>
          </a:xfrm>
          <a:prstGeom prst="rect">
            <a:avLst/>
          </a:prstGeom>
          <a:solidFill>
            <a:srgbClr val="B31D20"/>
          </a:solidFill>
          <a:ln w="38100">
            <a:solidFill>
              <a:srgbClr val="BEBEBE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538480" marR="84455" indent="-135890">
              <a:lnSpc>
                <a:spcPts val="4210"/>
              </a:lnSpc>
              <a:spcBef>
                <a:spcPts val="180"/>
              </a:spcBef>
              <a:tabLst>
                <a:tab pos="7333615" algn="l"/>
              </a:tabLst>
            </a:pPr>
            <a:r>
              <a:rPr sz="3900" spc="-445" dirty="0">
                <a:solidFill>
                  <a:srgbClr val="FFFFFF"/>
                </a:solidFill>
                <a:latin typeface="Arial"/>
                <a:cs typeface="Arial"/>
              </a:rPr>
              <a:t>Os </a:t>
            </a:r>
            <a:r>
              <a:rPr sz="3900" spc="-160" dirty="0">
                <a:solidFill>
                  <a:srgbClr val="FFFFFF"/>
                </a:solidFill>
                <a:latin typeface="Arial"/>
                <a:cs typeface="Arial"/>
              </a:rPr>
              <a:t>smartphones </a:t>
            </a:r>
            <a:r>
              <a:rPr sz="3900" spc="-285" dirty="0">
                <a:solidFill>
                  <a:srgbClr val="FFFFFF"/>
                </a:solidFill>
                <a:latin typeface="Arial"/>
                <a:cs typeface="Arial"/>
              </a:rPr>
              <a:t>são </a:t>
            </a:r>
            <a:r>
              <a:rPr sz="3900" spc="-254" dirty="0">
                <a:solidFill>
                  <a:srgbClr val="FFFFFF"/>
                </a:solidFill>
                <a:latin typeface="Arial"/>
                <a:cs typeface="Arial"/>
              </a:rPr>
              <a:t>usados </a:t>
            </a:r>
            <a:r>
              <a:rPr sz="3900" spc="-110" dirty="0">
                <a:solidFill>
                  <a:srgbClr val="FFFFFF"/>
                </a:solidFill>
                <a:latin typeface="Arial"/>
                <a:cs typeface="Arial"/>
              </a:rPr>
              <a:t>durante  </a:t>
            </a:r>
            <a:r>
              <a:rPr sz="3900" spc="5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3900" spc="-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900" spc="-36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9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00" spc="1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900" spc="-15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900" spc="-14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900" spc="-2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900" spc="3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900" spc="-36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9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00" spc="-3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900" spc="-10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900" spc="-15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900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00" spc="5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3900" spc="-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900" spc="-36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9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00" spc="-140" dirty="0">
                <a:solidFill>
                  <a:srgbClr val="FFFFFF"/>
                </a:solidFill>
                <a:latin typeface="Arial"/>
                <a:cs typeface="Arial"/>
              </a:rPr>
              <a:t>mídi</a:t>
            </a:r>
            <a:r>
              <a:rPr sz="3900" spc="-1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900" spc="-4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9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900" spc="-105" dirty="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3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63139" y="1383791"/>
            <a:ext cx="4549140" cy="4102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42614" y="659638"/>
            <a:ext cx="5810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https://services.google.com/fh/files/blogs/our_mobile_planet_brazil_pt_BR.pdf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42614" y="659638"/>
            <a:ext cx="5810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https://services.google.com/fh/files/blogs/our_mobile_planet_brazil_pt_BR.pdf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3275" y="1408174"/>
            <a:ext cx="8014716" cy="5341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47FC6BB-F56A-4D5C-868D-2AED401C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1" y="5500878"/>
            <a:ext cx="7801609" cy="1191895"/>
          </a:xfrm>
          <a:prstGeom prst="rect">
            <a:avLst/>
          </a:prstGeom>
          <a:solidFill>
            <a:srgbClr val="4180EC"/>
          </a:solidFill>
          <a:ln w="38100">
            <a:solidFill>
              <a:srgbClr val="BEBEBE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07314" marR="81915" indent="671830">
              <a:lnSpc>
                <a:spcPts val="4210"/>
              </a:lnSpc>
              <a:spcBef>
                <a:spcPts val="180"/>
              </a:spcBef>
            </a:pPr>
            <a:r>
              <a:rPr sz="3900" spc="-180" dirty="0">
                <a:solidFill>
                  <a:srgbClr val="FFFFFF"/>
                </a:solidFill>
                <a:latin typeface="Arial"/>
                <a:cs typeface="Arial"/>
              </a:rPr>
              <a:t>Procurar </a:t>
            </a:r>
            <a:r>
              <a:rPr sz="3900" spc="-155" dirty="0">
                <a:solidFill>
                  <a:srgbClr val="FFFFFF"/>
                </a:solidFill>
                <a:latin typeface="Arial"/>
                <a:cs typeface="Arial"/>
              </a:rPr>
              <a:t>informações </a:t>
            </a:r>
            <a:r>
              <a:rPr sz="3900" spc="-190" dirty="0">
                <a:solidFill>
                  <a:srgbClr val="FFFFFF"/>
                </a:solidFill>
                <a:latin typeface="Arial"/>
                <a:cs typeface="Arial"/>
              </a:rPr>
              <a:t>locais </a:t>
            </a:r>
            <a:r>
              <a:rPr sz="3900" spc="-229" dirty="0">
                <a:solidFill>
                  <a:srgbClr val="FFFFFF"/>
                </a:solidFill>
                <a:latin typeface="Arial"/>
                <a:cs typeface="Arial"/>
              </a:rPr>
              <a:t>é </a:t>
            </a:r>
            <a:r>
              <a:rPr sz="3900" spc="-185" dirty="0">
                <a:solidFill>
                  <a:srgbClr val="FFFFFF"/>
                </a:solidFill>
                <a:latin typeface="Arial"/>
                <a:cs typeface="Arial"/>
              </a:rPr>
              <a:t>uma  </a:t>
            </a:r>
            <a:r>
              <a:rPr sz="3900" spc="-114" dirty="0">
                <a:solidFill>
                  <a:srgbClr val="FFFFFF"/>
                </a:solidFill>
                <a:latin typeface="Arial"/>
                <a:cs typeface="Arial"/>
              </a:rPr>
              <a:t>atividade </a:t>
            </a:r>
            <a:r>
              <a:rPr sz="3900" spc="-90" dirty="0">
                <a:solidFill>
                  <a:srgbClr val="FFFFFF"/>
                </a:solidFill>
                <a:latin typeface="Arial"/>
                <a:cs typeface="Arial"/>
              </a:rPr>
              <a:t>frequente </a:t>
            </a:r>
            <a:r>
              <a:rPr sz="3900" spc="-180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3900" spc="-4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00" spc="-155" dirty="0">
                <a:solidFill>
                  <a:srgbClr val="FFFFFF"/>
                </a:solidFill>
                <a:latin typeface="Arial"/>
                <a:cs typeface="Arial"/>
              </a:rPr>
              <a:t>smartphones.</a:t>
            </a:r>
            <a:endParaRPr sz="3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2614" y="659638"/>
            <a:ext cx="5810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https://services.google.com/fh/files/blogs/our_mobile_planet_brazil_pt_BR.pdf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2668" y="1458467"/>
            <a:ext cx="7480300" cy="391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36321"/>
            <a:ext cx="40735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35" dirty="0">
                <a:solidFill>
                  <a:srgbClr val="FFFFFF"/>
                </a:solidFill>
                <a:latin typeface="Trebuchet MS"/>
                <a:cs typeface="Trebuchet MS"/>
              </a:rPr>
              <a:t>Leitura</a:t>
            </a:r>
            <a:r>
              <a:rPr sz="36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Complementar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395982"/>
            <a:ext cx="9144000" cy="54620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58389" y="1516202"/>
            <a:ext cx="661415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solidFill>
                  <a:srgbClr val="F73146"/>
                </a:solidFill>
                <a:latin typeface="Arial"/>
                <a:cs typeface="Arial"/>
              </a:rPr>
              <a:t>https://services.google.com/fh/files/blogs/our_mobile_planet_brazil_pt_BR.pdf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393" y="1413128"/>
            <a:ext cx="7887257" cy="1594667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304800" marR="5080" indent="-292735">
              <a:lnSpc>
                <a:spcPts val="5830"/>
              </a:lnSpc>
              <a:spcBef>
                <a:spcPts val="835"/>
              </a:spcBef>
            </a:pPr>
            <a:r>
              <a:rPr sz="5400" spc="-969" dirty="0">
                <a:solidFill>
                  <a:srgbClr val="006FC0"/>
                </a:solidFill>
                <a:latin typeface="Arial"/>
                <a:cs typeface="Arial"/>
              </a:rPr>
              <a:t>E </a:t>
            </a:r>
            <a:r>
              <a:rPr lang="pt-BR" sz="5400" spc="-969" dirty="0">
                <a:solidFill>
                  <a:srgbClr val="006FC0"/>
                </a:solidFill>
                <a:latin typeface="Arial"/>
                <a:cs typeface="Arial"/>
              </a:rPr>
              <a:t>   </a:t>
            </a:r>
            <a:r>
              <a:rPr sz="5400" spc="-85" dirty="0">
                <a:solidFill>
                  <a:srgbClr val="006FC0"/>
                </a:solidFill>
                <a:latin typeface="Arial"/>
                <a:cs typeface="Arial"/>
              </a:rPr>
              <a:t>por </a:t>
            </a:r>
            <a:r>
              <a:rPr sz="5400" spc="-220" dirty="0">
                <a:solidFill>
                  <a:srgbClr val="006FC0"/>
                </a:solidFill>
                <a:latin typeface="Arial"/>
                <a:cs typeface="Arial"/>
              </a:rPr>
              <a:t>que </a:t>
            </a:r>
            <a:r>
              <a:rPr sz="5400" spc="-250" dirty="0">
                <a:solidFill>
                  <a:srgbClr val="006FC0"/>
                </a:solidFill>
                <a:latin typeface="Arial"/>
                <a:cs typeface="Arial"/>
              </a:rPr>
              <a:t>não</a:t>
            </a:r>
            <a:r>
              <a:rPr sz="5400" spc="-4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5400" spc="-280" dirty="0">
                <a:solidFill>
                  <a:srgbClr val="006FC0"/>
                </a:solidFill>
                <a:latin typeface="Arial"/>
                <a:cs typeface="Arial"/>
              </a:rPr>
              <a:t>Desenvolver  </a:t>
            </a:r>
            <a:r>
              <a:rPr sz="5400" spc="-210" dirty="0">
                <a:solidFill>
                  <a:srgbClr val="006FC0"/>
                </a:solidFill>
                <a:latin typeface="Arial"/>
                <a:cs typeface="Arial"/>
              </a:rPr>
              <a:t>pra </a:t>
            </a:r>
            <a:r>
              <a:rPr sz="5400" spc="-235" dirty="0">
                <a:solidFill>
                  <a:srgbClr val="006FC0"/>
                </a:solidFill>
                <a:latin typeface="Arial"/>
                <a:cs typeface="Arial"/>
              </a:rPr>
              <a:t>Dispositivos</a:t>
            </a:r>
            <a:r>
              <a:rPr sz="5400" spc="-35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5400" spc="-250" dirty="0">
                <a:solidFill>
                  <a:srgbClr val="006FC0"/>
                </a:solidFill>
                <a:latin typeface="Arial"/>
                <a:cs typeface="Arial"/>
              </a:rPr>
              <a:t>Móveis?</a:t>
            </a:r>
            <a:endParaRPr sz="5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00828" y="3439667"/>
            <a:ext cx="3573779" cy="3418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95900" y="3634740"/>
            <a:ext cx="2985516" cy="2985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415283"/>
            <a:ext cx="5151120" cy="34427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060" y="5929884"/>
            <a:ext cx="7482840" cy="762000"/>
          </a:xfrm>
          <a:custGeom>
            <a:avLst/>
            <a:gdLst/>
            <a:ahLst/>
            <a:cxnLst/>
            <a:rect l="l" t="t" r="r" b="b"/>
            <a:pathLst>
              <a:path w="7482840" h="762000">
                <a:moveTo>
                  <a:pt x="0" y="761999"/>
                </a:moveTo>
                <a:lnTo>
                  <a:pt x="7482840" y="761999"/>
                </a:lnTo>
                <a:lnTo>
                  <a:pt x="7482840" y="0"/>
                </a:lnTo>
                <a:lnTo>
                  <a:pt x="0" y="0"/>
                </a:lnTo>
                <a:lnTo>
                  <a:pt x="0" y="761999"/>
                </a:lnTo>
                <a:close/>
              </a:path>
            </a:pathLst>
          </a:custGeom>
          <a:solidFill>
            <a:srgbClr val="778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8584" y="5837935"/>
            <a:ext cx="72561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35" dirty="0">
                <a:solidFill>
                  <a:srgbClr val="FFFFFF"/>
                </a:solidFill>
                <a:latin typeface="Arial"/>
                <a:cs typeface="Arial"/>
              </a:rPr>
              <a:t>Por </a:t>
            </a:r>
            <a:r>
              <a:rPr sz="5400" spc="-22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5400" spc="-250" dirty="0">
                <a:solidFill>
                  <a:srgbClr val="FFFFFF"/>
                </a:solidFill>
                <a:latin typeface="Arial"/>
                <a:cs typeface="Arial"/>
              </a:rPr>
              <a:t>não </a:t>
            </a:r>
            <a:r>
              <a:rPr sz="5400" spc="-260" dirty="0">
                <a:solidFill>
                  <a:srgbClr val="FFFFFF"/>
                </a:solidFill>
                <a:latin typeface="Arial"/>
                <a:cs typeface="Arial"/>
              </a:rPr>
              <a:t>pensei</a:t>
            </a:r>
            <a:r>
              <a:rPr sz="5400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-335" dirty="0">
                <a:solidFill>
                  <a:srgbClr val="FFFFFF"/>
                </a:solidFill>
                <a:latin typeface="Arial"/>
                <a:cs typeface="Arial"/>
              </a:rPr>
              <a:t>nisso?</a:t>
            </a:r>
            <a:endParaRPr sz="5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060" y="1621536"/>
            <a:ext cx="2173224" cy="1976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060" y="3774947"/>
            <a:ext cx="2173224" cy="1991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53055" y="1621536"/>
            <a:ext cx="2171699" cy="1976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51532" y="3773423"/>
            <a:ext cx="2174747" cy="1996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80859" y="1621536"/>
            <a:ext cx="2191511" cy="19766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67143" y="3970020"/>
            <a:ext cx="2189988" cy="1789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26864" y="3773423"/>
            <a:ext cx="2173224" cy="1999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19244" y="1621536"/>
            <a:ext cx="2174748" cy="19766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060" y="1554480"/>
            <a:ext cx="2667000" cy="1920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56204" y="1554480"/>
            <a:ext cx="2666999" cy="1915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08960" y="3677411"/>
            <a:ext cx="2667000" cy="1932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060" y="3677411"/>
            <a:ext cx="2648712" cy="1932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060" y="5929884"/>
            <a:ext cx="7482840" cy="762000"/>
          </a:xfrm>
          <a:custGeom>
            <a:avLst/>
            <a:gdLst/>
            <a:ahLst/>
            <a:cxnLst/>
            <a:rect l="l" t="t" r="r" b="b"/>
            <a:pathLst>
              <a:path w="7482840" h="762000">
                <a:moveTo>
                  <a:pt x="0" y="761999"/>
                </a:moveTo>
                <a:lnTo>
                  <a:pt x="7482840" y="761999"/>
                </a:lnTo>
                <a:lnTo>
                  <a:pt x="7482840" y="0"/>
                </a:lnTo>
                <a:lnTo>
                  <a:pt x="0" y="0"/>
                </a:lnTo>
                <a:lnTo>
                  <a:pt x="0" y="761999"/>
                </a:lnTo>
                <a:close/>
              </a:path>
            </a:pathLst>
          </a:custGeom>
          <a:solidFill>
            <a:srgbClr val="7784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8584" y="5837935"/>
            <a:ext cx="72561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335" dirty="0">
                <a:solidFill>
                  <a:srgbClr val="FFFFFF"/>
                </a:solidFill>
                <a:latin typeface="Arial"/>
                <a:cs typeface="Arial"/>
              </a:rPr>
              <a:t>Por </a:t>
            </a:r>
            <a:r>
              <a:rPr sz="5400" spc="-22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5400" spc="-250" dirty="0">
                <a:solidFill>
                  <a:srgbClr val="FFFFFF"/>
                </a:solidFill>
                <a:latin typeface="Arial"/>
                <a:cs typeface="Arial"/>
              </a:rPr>
              <a:t>não </a:t>
            </a:r>
            <a:r>
              <a:rPr sz="5400" spc="-260" dirty="0">
                <a:solidFill>
                  <a:srgbClr val="FFFFFF"/>
                </a:solidFill>
                <a:latin typeface="Arial"/>
                <a:cs typeface="Arial"/>
              </a:rPr>
              <a:t>pensei</a:t>
            </a:r>
            <a:r>
              <a:rPr sz="5400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-335" dirty="0">
                <a:solidFill>
                  <a:srgbClr val="FFFFFF"/>
                </a:solidFill>
                <a:latin typeface="Arial"/>
                <a:cs typeface="Arial"/>
              </a:rPr>
              <a:t>nisso?</a:t>
            </a:r>
            <a:endParaRPr sz="5400">
              <a:latin typeface="Arial"/>
              <a:cs typeface="Arial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859B095-6C3C-4EA8-BB88-E8BEEFD1BA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" t="-1502" r="10114" b="10486"/>
          <a:stretch/>
        </p:blipFill>
        <p:spPr>
          <a:xfrm>
            <a:off x="6324600" y="3677411"/>
            <a:ext cx="2439136" cy="191262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0A7EBEE-38D7-4C4F-8027-B2DDF5FF66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47" y="1752600"/>
            <a:ext cx="2692564" cy="1739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54609"/>
            <a:ext cx="32213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70" dirty="0">
                <a:solidFill>
                  <a:srgbClr val="FFFFFF"/>
                </a:solidFill>
                <a:latin typeface="Trebuchet MS"/>
                <a:cs typeface="Trebuchet MS"/>
              </a:rPr>
              <a:t>Plano de</a:t>
            </a:r>
            <a:r>
              <a:rPr sz="3400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85" dirty="0">
                <a:solidFill>
                  <a:srgbClr val="FFFFFF"/>
                </a:solidFill>
                <a:latin typeface="Trebuchet MS"/>
                <a:cs typeface="Trebuchet MS"/>
              </a:rPr>
              <a:t>Disciplina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5733" y="3377945"/>
            <a:ext cx="29540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85" dirty="0">
                <a:solidFill>
                  <a:srgbClr val="00AF50"/>
                </a:solidFill>
                <a:latin typeface="Arial"/>
                <a:cs typeface="Arial"/>
              </a:rPr>
              <a:t>Obj</a:t>
            </a:r>
            <a:r>
              <a:rPr sz="6000" spc="-325" dirty="0">
                <a:solidFill>
                  <a:srgbClr val="00AF50"/>
                </a:solidFill>
                <a:latin typeface="Arial"/>
                <a:cs typeface="Arial"/>
              </a:rPr>
              <a:t>e</a:t>
            </a:r>
            <a:r>
              <a:rPr sz="6000" spc="20" dirty="0">
                <a:solidFill>
                  <a:srgbClr val="00AF50"/>
                </a:solidFill>
                <a:latin typeface="Arial"/>
                <a:cs typeface="Arial"/>
              </a:rPr>
              <a:t>ti</a:t>
            </a:r>
            <a:r>
              <a:rPr sz="6000" spc="-25" dirty="0">
                <a:solidFill>
                  <a:srgbClr val="00AF50"/>
                </a:solidFill>
                <a:latin typeface="Arial"/>
                <a:cs typeface="Arial"/>
              </a:rPr>
              <a:t>v</a:t>
            </a:r>
            <a:r>
              <a:rPr sz="6000" spc="-420" dirty="0">
                <a:solidFill>
                  <a:srgbClr val="00AF50"/>
                </a:solidFill>
                <a:latin typeface="Arial"/>
                <a:cs typeface="Arial"/>
              </a:rPr>
              <a:t>os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391410"/>
            <a:ext cx="9144000" cy="5466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830823"/>
            <a:ext cx="7086600" cy="760730"/>
          </a:xfrm>
          <a:custGeom>
            <a:avLst/>
            <a:gdLst/>
            <a:ahLst/>
            <a:cxnLst/>
            <a:rect l="l" t="t" r="r" b="b"/>
            <a:pathLst>
              <a:path w="7086600" h="760729">
                <a:moveTo>
                  <a:pt x="0" y="760476"/>
                </a:moveTo>
                <a:lnTo>
                  <a:pt x="7086600" y="760476"/>
                </a:lnTo>
                <a:lnTo>
                  <a:pt x="7086600" y="0"/>
                </a:lnTo>
                <a:lnTo>
                  <a:pt x="0" y="0"/>
                </a:lnTo>
              </a:path>
            </a:pathLst>
          </a:custGeom>
          <a:ln w="57911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0" y="5859779"/>
            <a:ext cx="7058025" cy="702945"/>
          </a:xfrm>
          <a:prstGeom prst="rect">
            <a:avLst/>
          </a:prstGeom>
          <a:solidFill>
            <a:srgbClr val="778473"/>
          </a:solidFill>
        </p:spPr>
        <p:txBody>
          <a:bodyPr vert="horz" wrap="square" lIns="0" tIns="0" rIns="0" bIns="0" rtlCol="0">
            <a:spAutoFit/>
          </a:bodyPr>
          <a:lstStyle/>
          <a:p>
            <a:pPr marL="215900">
              <a:lnSpc>
                <a:spcPts val="5530"/>
              </a:lnSpc>
            </a:pPr>
            <a:r>
              <a:rPr sz="5400" spc="-365" dirty="0">
                <a:solidFill>
                  <a:srgbClr val="FFFFFF"/>
                </a:solidFill>
                <a:latin typeface="Arial"/>
                <a:cs typeface="Arial"/>
              </a:rPr>
              <a:t>Pensando </a:t>
            </a:r>
            <a:r>
              <a:rPr sz="5400" spc="-145" dirty="0">
                <a:solidFill>
                  <a:srgbClr val="FFFFFF"/>
                </a:solidFill>
                <a:latin typeface="Arial"/>
                <a:cs typeface="Arial"/>
              </a:rPr>
              <a:t>fora </a:t>
            </a:r>
            <a:r>
              <a:rPr sz="5400" spc="-29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5400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-245" dirty="0">
                <a:solidFill>
                  <a:srgbClr val="FFFFFF"/>
                </a:solidFill>
                <a:latin typeface="Arial"/>
                <a:cs typeface="Arial"/>
              </a:rPr>
              <a:t>caixa!</a:t>
            </a:r>
            <a:endParaRPr sz="5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7308" y="3346703"/>
            <a:ext cx="5537200" cy="58419"/>
          </a:xfrm>
          <a:custGeom>
            <a:avLst/>
            <a:gdLst/>
            <a:ahLst/>
            <a:cxnLst/>
            <a:rect l="l" t="t" r="r" b="b"/>
            <a:pathLst>
              <a:path w="5537200" h="58420">
                <a:moveTo>
                  <a:pt x="0" y="57911"/>
                </a:moveTo>
                <a:lnTo>
                  <a:pt x="5536692" y="57911"/>
                </a:lnTo>
                <a:lnTo>
                  <a:pt x="5536692" y="0"/>
                </a:lnTo>
                <a:lnTo>
                  <a:pt x="0" y="0"/>
                </a:lnTo>
                <a:lnTo>
                  <a:pt x="0" y="5791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07308" y="1405127"/>
            <a:ext cx="5537200" cy="1971039"/>
          </a:xfrm>
          <a:custGeom>
            <a:avLst/>
            <a:gdLst/>
            <a:ahLst/>
            <a:cxnLst/>
            <a:rect l="l" t="t" r="r" b="b"/>
            <a:pathLst>
              <a:path w="5537200" h="1971039">
                <a:moveTo>
                  <a:pt x="5536692" y="0"/>
                </a:moveTo>
                <a:lnTo>
                  <a:pt x="0" y="0"/>
                </a:lnTo>
                <a:lnTo>
                  <a:pt x="0" y="1970532"/>
                </a:lnTo>
              </a:path>
            </a:pathLst>
          </a:custGeom>
          <a:ln w="57912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36264" y="1434083"/>
            <a:ext cx="5507990" cy="1912620"/>
          </a:xfrm>
          <a:prstGeom prst="rect">
            <a:avLst/>
          </a:prstGeom>
          <a:solidFill>
            <a:srgbClr val="778473"/>
          </a:solidFill>
        </p:spPr>
        <p:txBody>
          <a:bodyPr vert="horz" wrap="square" lIns="0" tIns="0" rIns="0" bIns="0" rtlCol="0">
            <a:spAutoFit/>
          </a:bodyPr>
          <a:lstStyle/>
          <a:p>
            <a:pPr marL="1010919">
              <a:lnSpc>
                <a:spcPts val="2570"/>
              </a:lnSpc>
            </a:pPr>
            <a:r>
              <a:rPr sz="2400" spc="-204" dirty="0">
                <a:solidFill>
                  <a:srgbClr val="FFFFFF"/>
                </a:solidFill>
                <a:latin typeface="Arial"/>
                <a:cs typeface="Arial"/>
              </a:rPr>
              <a:t>Todos 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querem 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fazer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mais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melhor...</a:t>
            </a:r>
            <a:endParaRPr sz="2400">
              <a:latin typeface="Arial"/>
              <a:cs typeface="Arial"/>
            </a:endParaRPr>
          </a:p>
          <a:p>
            <a:pPr marL="881380" marR="23495" indent="731520">
              <a:lnSpc>
                <a:spcPts val="3190"/>
              </a:lnSpc>
              <a:spcBef>
                <a:spcPts val="160"/>
              </a:spcBef>
            </a:pP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Produtividade traz</a:t>
            </a:r>
            <a:r>
              <a:rPr sz="2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resultados...  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Resultados 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trazem</a:t>
            </a:r>
            <a:r>
              <a:rPr sz="24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reconhecimento...</a:t>
            </a:r>
            <a:endParaRPr sz="2400">
              <a:latin typeface="Arial"/>
              <a:cs typeface="Arial"/>
            </a:endParaRPr>
          </a:p>
          <a:p>
            <a:pPr marL="311150">
              <a:lnSpc>
                <a:spcPts val="2735"/>
              </a:lnSpc>
              <a:spcBef>
                <a:spcPts val="155"/>
              </a:spcBef>
            </a:pPr>
            <a:r>
              <a:rPr sz="2400" spc="-28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perfil 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certo 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pode 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te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manter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topo</a:t>
            </a:r>
            <a:r>
              <a:rPr sz="2400" spc="-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por</a:t>
            </a:r>
            <a:endParaRPr sz="2400">
              <a:latin typeface="Arial"/>
              <a:cs typeface="Arial"/>
            </a:endParaRPr>
          </a:p>
          <a:p>
            <a:pPr marL="3629025">
              <a:lnSpc>
                <a:spcPts val="2735"/>
              </a:lnSpc>
            </a:pP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muito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tempo...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9DFFA-5D7B-48DA-9415-3FCE2AC9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093F93-EF07-4370-A74F-E98CC76B9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264" y="2390254"/>
            <a:ext cx="7443470" cy="2077492"/>
          </a:xfrm>
        </p:spPr>
        <p:txBody>
          <a:bodyPr/>
          <a:lstStyle/>
          <a:p>
            <a:r>
              <a:rPr lang="pt-BR" dirty="0"/>
              <a:t>O homem não teria alcançado o possível se, repetidas vezes, não tivesse tentado o impossível.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Max Weber</a:t>
            </a:r>
            <a:endParaRPr lang="pt-BR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29C0A90-735D-467E-8A91-CE0438046D46}"/>
              </a:ext>
            </a:extLst>
          </p:cNvPr>
          <p:cNvSpPr txBox="1">
            <a:spLocks/>
          </p:cNvSpPr>
          <p:nvPr/>
        </p:nvSpPr>
        <p:spPr>
          <a:xfrm>
            <a:off x="263753" y="436321"/>
            <a:ext cx="19297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140">
                <a:solidFill>
                  <a:srgbClr val="FFFFFF"/>
                </a:solidFill>
                <a:latin typeface="Trebuchet MS"/>
                <a:cs typeface="Trebuchet MS"/>
              </a:rPr>
              <a:t>Motivação</a:t>
            </a:r>
            <a:endParaRPr lang="pt-BR" sz="3600" kern="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7342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088" y="3087623"/>
            <a:ext cx="5570220" cy="1876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1168" y="2982467"/>
            <a:ext cx="5812536" cy="2017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524" y="3127248"/>
            <a:ext cx="5451475" cy="1758950"/>
          </a:xfrm>
          <a:custGeom>
            <a:avLst/>
            <a:gdLst/>
            <a:ahLst/>
            <a:cxnLst/>
            <a:rect l="l" t="t" r="r" b="b"/>
            <a:pathLst>
              <a:path w="5451475" h="1758950">
                <a:moveTo>
                  <a:pt x="0" y="1758695"/>
                </a:moveTo>
                <a:lnTo>
                  <a:pt x="5451348" y="1758695"/>
                </a:lnTo>
                <a:lnTo>
                  <a:pt x="5451348" y="0"/>
                </a:lnTo>
                <a:lnTo>
                  <a:pt x="0" y="0"/>
                </a:lnTo>
                <a:lnTo>
                  <a:pt x="0" y="1758695"/>
                </a:lnTo>
                <a:close/>
              </a:path>
            </a:pathLst>
          </a:custGeom>
          <a:solidFill>
            <a:srgbClr val="FD9D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0959" y="3094685"/>
            <a:ext cx="5293995" cy="16046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34"/>
              </a:spcBef>
            </a:pP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Proporcionar </a:t>
            </a:r>
            <a:r>
              <a:rPr sz="2800" spc="-204" dirty="0">
                <a:solidFill>
                  <a:srgbClr val="FFFFFF"/>
                </a:solidFill>
                <a:latin typeface="Arial"/>
                <a:cs typeface="Arial"/>
              </a:rPr>
              <a:t>aos </a:t>
            </a:r>
            <a:r>
              <a:rPr sz="2800" spc="-135" dirty="0">
                <a:solidFill>
                  <a:srgbClr val="FFFFFF"/>
                </a:solidFill>
                <a:latin typeface="Arial"/>
                <a:cs typeface="Arial"/>
              </a:rPr>
              <a:t>alunos  </a:t>
            </a:r>
            <a:r>
              <a:rPr sz="2800" spc="-120" dirty="0">
                <a:solidFill>
                  <a:srgbClr val="FFFFFF"/>
                </a:solidFill>
                <a:latin typeface="Arial"/>
                <a:cs typeface="Arial"/>
              </a:rPr>
              <a:t>conhecimentos 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teóricos </a:t>
            </a:r>
            <a:r>
              <a:rPr sz="2800" spc="-17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práticos  </a:t>
            </a:r>
            <a:r>
              <a:rPr sz="2800" spc="-180" dirty="0">
                <a:solidFill>
                  <a:srgbClr val="FFFFFF"/>
                </a:solidFill>
                <a:latin typeface="Arial"/>
                <a:cs typeface="Arial"/>
              </a:rPr>
              <a:t>acerca </a:t>
            </a: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domínio 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da </a:t>
            </a:r>
            <a:r>
              <a:rPr sz="2800" spc="-140" dirty="0">
                <a:solidFill>
                  <a:srgbClr val="FFFFFF"/>
                </a:solidFill>
                <a:latin typeface="Arial"/>
                <a:cs typeface="Arial"/>
              </a:rPr>
              <a:t>programação  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sz="2800" spc="-110" dirty="0">
                <a:solidFill>
                  <a:srgbClr val="FFFFFF"/>
                </a:solidFill>
                <a:latin typeface="Arial"/>
                <a:cs typeface="Arial"/>
              </a:rPr>
              <a:t>dispositivos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30" dirty="0">
                <a:solidFill>
                  <a:srgbClr val="FFFFFF"/>
                </a:solidFill>
                <a:latin typeface="Arial"/>
                <a:cs typeface="Arial"/>
              </a:rPr>
              <a:t>móveis.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26142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29" dirty="0">
                <a:solidFill>
                  <a:srgbClr val="FFFFFF"/>
                </a:solidFill>
                <a:latin typeface="Trebuchet MS"/>
                <a:cs typeface="Trebuchet MS"/>
              </a:rPr>
              <a:t>Objetivo</a:t>
            </a:r>
            <a:r>
              <a:rPr sz="3600" spc="-4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35" dirty="0">
                <a:solidFill>
                  <a:srgbClr val="FFFFFF"/>
                </a:solidFill>
                <a:latin typeface="Trebuchet MS"/>
                <a:cs typeface="Trebuchet MS"/>
              </a:rPr>
              <a:t>Geral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96940" y="2525267"/>
            <a:ext cx="3020567" cy="2671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5434" y="1818259"/>
            <a:ext cx="29749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1745614" algn="l"/>
              </a:tabLst>
            </a:pPr>
            <a:r>
              <a:rPr sz="2700" spc="-120" dirty="0">
                <a:solidFill>
                  <a:srgbClr val="585858"/>
                </a:solidFill>
                <a:latin typeface="Arial"/>
                <a:cs typeface="Arial"/>
              </a:rPr>
              <a:t>Entender	</a:t>
            </a:r>
            <a:r>
              <a:rPr sz="2700" spc="-160" dirty="0">
                <a:solidFill>
                  <a:srgbClr val="585858"/>
                </a:solidFill>
                <a:latin typeface="Arial"/>
                <a:cs typeface="Arial"/>
              </a:rPr>
              <a:t>aspectos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88155" y="1818259"/>
            <a:ext cx="19367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5" dirty="0">
                <a:solidFill>
                  <a:srgbClr val="585858"/>
                </a:solidFill>
                <a:latin typeface="Arial"/>
                <a:cs typeface="Arial"/>
              </a:rPr>
              <a:t>introdutórios,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32678" y="1818259"/>
            <a:ext cx="23425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58365" algn="l"/>
              </a:tabLst>
            </a:pPr>
            <a:r>
              <a:rPr sz="2700" spc="-50" dirty="0">
                <a:solidFill>
                  <a:srgbClr val="585858"/>
                </a:solidFill>
                <a:latin typeface="Arial"/>
                <a:cs typeface="Arial"/>
              </a:rPr>
              <a:t>fun</a:t>
            </a:r>
            <a:r>
              <a:rPr sz="2700" spc="-7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2700" spc="-220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2700" spc="-120" dirty="0">
                <a:solidFill>
                  <a:srgbClr val="585858"/>
                </a:solidFill>
                <a:latin typeface="Arial"/>
                <a:cs typeface="Arial"/>
              </a:rPr>
              <a:t>me</a:t>
            </a:r>
            <a:r>
              <a:rPr sz="2700" spc="-12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2700" spc="10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2700" spc="-165" dirty="0">
                <a:solidFill>
                  <a:srgbClr val="585858"/>
                </a:solidFill>
                <a:latin typeface="Arial"/>
                <a:cs typeface="Arial"/>
              </a:rPr>
              <a:t>ais</a:t>
            </a:r>
            <a:r>
              <a:rPr sz="27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700" spc="-16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034" y="2188286"/>
            <a:ext cx="742188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20" dirty="0">
                <a:solidFill>
                  <a:srgbClr val="585858"/>
                </a:solidFill>
                <a:latin typeface="Arial"/>
                <a:cs typeface="Arial"/>
              </a:rPr>
              <a:t>componentes </a:t>
            </a:r>
            <a:r>
              <a:rPr sz="2700" spc="-125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700" spc="-150" dirty="0">
                <a:solidFill>
                  <a:srgbClr val="585858"/>
                </a:solidFill>
                <a:latin typeface="Arial"/>
                <a:cs typeface="Arial"/>
              </a:rPr>
              <a:t>aplicações </a:t>
            </a:r>
            <a:r>
              <a:rPr sz="2700" spc="-135" dirty="0">
                <a:solidFill>
                  <a:srgbClr val="585858"/>
                </a:solidFill>
                <a:latin typeface="Arial"/>
                <a:cs typeface="Arial"/>
              </a:rPr>
              <a:t>para </a:t>
            </a:r>
            <a:r>
              <a:rPr sz="2700" spc="-100" dirty="0">
                <a:solidFill>
                  <a:srgbClr val="585858"/>
                </a:solidFill>
                <a:latin typeface="Arial"/>
                <a:cs typeface="Arial"/>
              </a:rPr>
              <a:t>dispositivos</a:t>
            </a:r>
            <a:r>
              <a:rPr sz="2700" spc="-2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spc="-114" dirty="0">
                <a:solidFill>
                  <a:srgbClr val="585858"/>
                </a:solidFill>
                <a:latin typeface="Arial"/>
                <a:cs typeface="Arial"/>
              </a:rPr>
              <a:t>móveis;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5434" y="2711577"/>
            <a:ext cx="40646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  <a:tab pos="2088514" algn="l"/>
                <a:tab pos="2714625" algn="l"/>
              </a:tabLst>
            </a:pPr>
            <a:r>
              <a:rPr sz="2700" spc="-110" dirty="0">
                <a:solidFill>
                  <a:srgbClr val="585858"/>
                </a:solidFill>
                <a:latin typeface="Arial"/>
                <a:cs typeface="Arial"/>
              </a:rPr>
              <a:t>Ap</a:t>
            </a:r>
            <a:r>
              <a:rPr sz="2700" spc="-10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2700" spc="-24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2700" spc="-229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2700" spc="-12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2700" spc="-15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2700" spc="10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2700" spc="-85" dirty="0">
                <a:solidFill>
                  <a:srgbClr val="585858"/>
                </a:solidFill>
                <a:latin typeface="Arial"/>
                <a:cs typeface="Arial"/>
              </a:rPr>
              <a:t>ar</a:t>
            </a:r>
            <a:r>
              <a:rPr sz="27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700" spc="-190" dirty="0">
                <a:solidFill>
                  <a:srgbClr val="585858"/>
                </a:solidFill>
                <a:latin typeface="Arial"/>
                <a:cs typeface="Arial"/>
              </a:rPr>
              <a:t>os</a:t>
            </a:r>
            <a:r>
              <a:rPr sz="27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700" spc="-30" dirty="0">
                <a:solidFill>
                  <a:srgbClr val="585858"/>
                </a:solidFill>
                <a:latin typeface="Arial"/>
                <a:cs typeface="Arial"/>
              </a:rPr>
              <a:t>pri</a:t>
            </a:r>
            <a:r>
              <a:rPr sz="2700" spc="-5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2700" spc="-130" dirty="0">
                <a:solidFill>
                  <a:srgbClr val="585858"/>
                </a:solidFill>
                <a:latin typeface="Arial"/>
                <a:cs typeface="Arial"/>
              </a:rPr>
              <a:t>cipais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7064" y="2711577"/>
            <a:ext cx="331914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46555" algn="l"/>
                <a:tab pos="3141980" algn="l"/>
              </a:tabLst>
            </a:pPr>
            <a:r>
              <a:rPr sz="2700" spc="-240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2700" spc="-9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2700" spc="-9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2700" spc="-55" dirty="0">
                <a:solidFill>
                  <a:srgbClr val="585858"/>
                </a:solidFill>
                <a:latin typeface="Arial"/>
                <a:cs typeface="Arial"/>
              </a:rPr>
              <a:t>cei</a:t>
            </a:r>
            <a:r>
              <a:rPr sz="2700" spc="-6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2700" spc="-204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2700" spc="-18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700" spc="-1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2700" spc="-105" dirty="0">
                <a:solidFill>
                  <a:srgbClr val="585858"/>
                </a:solidFill>
                <a:latin typeface="Arial"/>
                <a:cs typeface="Arial"/>
              </a:rPr>
              <a:t>el</a:t>
            </a:r>
            <a:r>
              <a:rPr sz="2700" spc="-16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2700" spc="10" dirty="0">
                <a:solidFill>
                  <a:srgbClr val="585858"/>
                </a:solidFill>
                <a:latin typeface="Arial"/>
                <a:cs typeface="Arial"/>
              </a:rPr>
              <a:t>ti</a:t>
            </a:r>
            <a:r>
              <a:rPr sz="2700" spc="-5" dirty="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sz="2700" spc="-204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2700" spc="-18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2700" dirty="0">
                <a:solidFill>
                  <a:srgbClr val="585858"/>
                </a:solidFill>
                <a:latin typeface="Arial"/>
                <a:cs typeface="Arial"/>
              </a:rPr>
              <a:t>	</a:t>
            </a:r>
            <a:r>
              <a:rPr sz="2700" spc="-210" dirty="0">
                <a:solidFill>
                  <a:srgbClr val="585858"/>
                </a:solidFill>
                <a:latin typeface="Arial"/>
                <a:cs typeface="Arial"/>
              </a:rPr>
              <a:t>à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379285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Objetivos</a:t>
            </a:r>
            <a:r>
              <a:rPr sz="3600" spc="-4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00" dirty="0">
                <a:solidFill>
                  <a:srgbClr val="FFFFFF"/>
                </a:solidFill>
                <a:latin typeface="Trebuchet MS"/>
                <a:cs typeface="Trebuchet MS"/>
              </a:rPr>
              <a:t>Específicos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5780" y="4398264"/>
            <a:ext cx="1211580" cy="1976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elaboração </a:t>
            </a:r>
            <a:r>
              <a:rPr spc="-125" dirty="0"/>
              <a:t>de </a:t>
            </a:r>
            <a:r>
              <a:rPr spc="-75" dirty="0"/>
              <a:t>interface </a:t>
            </a:r>
            <a:r>
              <a:rPr spc="-135" dirty="0"/>
              <a:t>para </a:t>
            </a:r>
            <a:r>
              <a:rPr spc="-100" dirty="0"/>
              <a:t>aplicativos</a:t>
            </a:r>
            <a:r>
              <a:rPr spc="-315" dirty="0"/>
              <a:t> </a:t>
            </a:r>
            <a:r>
              <a:rPr spc="-114" dirty="0"/>
              <a:t>móveis;</a:t>
            </a:r>
          </a:p>
          <a:p>
            <a:pPr marL="1386205" marR="5715" indent="-228600" algn="just">
              <a:lnSpc>
                <a:spcPct val="90000"/>
              </a:lnSpc>
              <a:spcBef>
                <a:spcPts val="2265"/>
              </a:spcBef>
              <a:buChar char="•"/>
              <a:tabLst>
                <a:tab pos="1386840" algn="l"/>
              </a:tabLst>
            </a:pPr>
            <a:r>
              <a:rPr spc="-150" dirty="0"/>
              <a:t>Observar </a:t>
            </a:r>
            <a:r>
              <a:rPr spc="-160" dirty="0"/>
              <a:t>e </a:t>
            </a:r>
            <a:r>
              <a:rPr spc="-95" dirty="0"/>
              <a:t>aplicar </a:t>
            </a:r>
            <a:r>
              <a:rPr spc="-254" dirty="0"/>
              <a:t>as </a:t>
            </a:r>
            <a:r>
              <a:rPr spc="-135" dirty="0"/>
              <a:t>técnicas </a:t>
            </a:r>
            <a:r>
              <a:rPr spc="-140" dirty="0"/>
              <a:t>para  </a:t>
            </a:r>
            <a:r>
              <a:rPr spc="-125" dirty="0"/>
              <a:t>desenvolver </a:t>
            </a:r>
            <a:r>
              <a:rPr spc="-155" dirty="0"/>
              <a:t>aplicações </a:t>
            </a:r>
            <a:r>
              <a:rPr spc="-130" dirty="0"/>
              <a:t>móveis </a:t>
            </a:r>
            <a:r>
              <a:rPr spc="-75" dirty="0"/>
              <a:t>utilizando  </a:t>
            </a:r>
            <a:r>
              <a:rPr spc="-130" dirty="0"/>
              <a:t>uma </a:t>
            </a:r>
            <a:r>
              <a:rPr spc="-120" dirty="0"/>
              <a:t>linguagem </a:t>
            </a:r>
            <a:r>
              <a:rPr spc="-130" dirty="0"/>
              <a:t>de </a:t>
            </a:r>
            <a:r>
              <a:rPr spc="-135" dirty="0"/>
              <a:t>programação </a:t>
            </a:r>
            <a:r>
              <a:rPr spc="-160" dirty="0"/>
              <a:t>e </a:t>
            </a:r>
            <a:r>
              <a:rPr spc="-145" dirty="0"/>
              <a:t>banco  </a:t>
            </a:r>
            <a:r>
              <a:rPr spc="-125" dirty="0"/>
              <a:t>de</a:t>
            </a:r>
            <a:r>
              <a:rPr spc="-155" dirty="0"/>
              <a:t> </a:t>
            </a:r>
            <a:r>
              <a:rPr spc="-135" dirty="0"/>
              <a:t>dados;</a:t>
            </a:r>
          </a:p>
          <a:p>
            <a:pPr marL="1386205" marR="5080" indent="-228600" algn="just">
              <a:lnSpc>
                <a:spcPts val="2920"/>
              </a:lnSpc>
              <a:spcBef>
                <a:spcPts val="1240"/>
              </a:spcBef>
              <a:buChar char="•"/>
              <a:tabLst>
                <a:tab pos="1386840" algn="l"/>
              </a:tabLst>
            </a:pPr>
            <a:r>
              <a:rPr spc="-114" dirty="0"/>
              <a:t>Projetar, </a:t>
            </a:r>
            <a:r>
              <a:rPr spc="-125" dirty="0"/>
              <a:t>desenvolver </a:t>
            </a:r>
            <a:r>
              <a:rPr spc="-160" dirty="0"/>
              <a:t>e </a:t>
            </a:r>
            <a:r>
              <a:rPr spc="-70" dirty="0"/>
              <a:t>manter </a:t>
            </a:r>
            <a:r>
              <a:rPr spc="-140" dirty="0"/>
              <a:t>programas  </a:t>
            </a:r>
            <a:r>
              <a:rPr spc="-135" dirty="0"/>
              <a:t>para </a:t>
            </a:r>
            <a:r>
              <a:rPr spc="-105" dirty="0"/>
              <a:t>dispositivos </a:t>
            </a:r>
            <a:r>
              <a:rPr spc="-130" dirty="0"/>
              <a:t>móveis de </a:t>
            </a:r>
            <a:r>
              <a:rPr spc="-135" dirty="0"/>
              <a:t>pequena </a:t>
            </a:r>
            <a:r>
              <a:rPr spc="-25" dirty="0"/>
              <a:t>e/ou  </a:t>
            </a:r>
            <a:r>
              <a:rPr spc="-105" dirty="0"/>
              <a:t>média</a:t>
            </a:r>
            <a:r>
              <a:rPr spc="-155" dirty="0"/>
              <a:t> </a:t>
            </a:r>
            <a:r>
              <a:rPr spc="-114" dirty="0"/>
              <a:t>complexidade.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3753" y="454609"/>
            <a:ext cx="32213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70" dirty="0">
                <a:solidFill>
                  <a:srgbClr val="FFFFFF"/>
                </a:solidFill>
                <a:latin typeface="Trebuchet MS"/>
                <a:cs typeface="Trebuchet MS"/>
              </a:rPr>
              <a:t>Plano de</a:t>
            </a:r>
            <a:r>
              <a:rPr sz="3400" spc="-5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00" spc="-185" dirty="0">
                <a:solidFill>
                  <a:srgbClr val="FFFFFF"/>
                </a:solidFill>
                <a:latin typeface="Trebuchet MS"/>
                <a:cs typeface="Trebuchet MS"/>
              </a:rPr>
              <a:t>Disciplina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1674" y="3377945"/>
            <a:ext cx="73628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75" dirty="0">
                <a:solidFill>
                  <a:srgbClr val="00AF50"/>
                </a:solidFill>
                <a:latin typeface="Arial"/>
                <a:cs typeface="Arial"/>
              </a:rPr>
              <a:t>Conteúdo</a:t>
            </a:r>
            <a:r>
              <a:rPr sz="6000" spc="-35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6000" spc="-265" dirty="0">
                <a:solidFill>
                  <a:srgbClr val="00AF50"/>
                </a:solidFill>
                <a:latin typeface="Arial"/>
                <a:cs typeface="Arial"/>
              </a:rPr>
              <a:t>Programático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21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1756" y="1336411"/>
            <a:ext cx="7256145" cy="2790825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Unidade </a:t>
            </a:r>
            <a:r>
              <a:rPr sz="3200" spc="-85" dirty="0">
                <a:solidFill>
                  <a:srgbClr val="C00000"/>
                </a:solidFill>
                <a:latin typeface="Arial"/>
                <a:cs typeface="Arial"/>
              </a:rPr>
              <a:t>I - </a:t>
            </a:r>
            <a:r>
              <a:rPr sz="3200" spc="-95" dirty="0">
                <a:solidFill>
                  <a:srgbClr val="C00000"/>
                </a:solidFill>
                <a:latin typeface="Arial"/>
                <a:cs typeface="Arial"/>
              </a:rPr>
              <a:t>Introdução </a:t>
            </a:r>
            <a:r>
              <a:rPr sz="3200" spc="-245" dirty="0">
                <a:solidFill>
                  <a:srgbClr val="C00000"/>
                </a:solidFill>
                <a:latin typeface="Arial"/>
                <a:cs typeface="Arial"/>
              </a:rPr>
              <a:t>a </a:t>
            </a: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computação</a:t>
            </a:r>
            <a:r>
              <a:rPr sz="3200" spc="-36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14" dirty="0">
                <a:solidFill>
                  <a:srgbClr val="C00000"/>
                </a:solidFill>
                <a:latin typeface="Arial"/>
                <a:cs typeface="Arial"/>
              </a:rPr>
              <a:t>móvel</a:t>
            </a:r>
            <a:endParaRPr sz="32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80"/>
              </a:spcBef>
              <a:buChar char="•"/>
              <a:tabLst>
                <a:tab pos="464184" algn="l"/>
              </a:tabLst>
            </a:pPr>
            <a:r>
              <a:rPr sz="2800" spc="-180" dirty="0">
                <a:solidFill>
                  <a:srgbClr val="585858"/>
                </a:solidFill>
                <a:latin typeface="Arial"/>
                <a:cs typeface="Arial"/>
              </a:rPr>
              <a:t>Evolução </a:t>
            </a:r>
            <a:r>
              <a:rPr sz="2800" spc="-165" dirty="0">
                <a:solidFill>
                  <a:srgbClr val="585858"/>
                </a:solidFill>
                <a:latin typeface="Arial"/>
                <a:cs typeface="Arial"/>
              </a:rPr>
              <a:t>dos </a:t>
            </a:r>
            <a:r>
              <a:rPr sz="2800" spc="-110" dirty="0">
                <a:solidFill>
                  <a:srgbClr val="585858"/>
                </a:solidFill>
                <a:latin typeface="Arial"/>
                <a:cs typeface="Arial"/>
              </a:rPr>
              <a:t>dispositivos</a:t>
            </a:r>
            <a:r>
              <a:rPr sz="28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140" dirty="0">
                <a:solidFill>
                  <a:srgbClr val="585858"/>
                </a:solidFill>
                <a:latin typeface="Arial"/>
                <a:cs typeface="Arial"/>
              </a:rPr>
              <a:t>móveis</a:t>
            </a:r>
            <a:endParaRPr sz="28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Char char="•"/>
              <a:tabLst>
                <a:tab pos="464184" algn="l"/>
              </a:tabLst>
            </a:pPr>
            <a:r>
              <a:rPr sz="2800" spc="-155" dirty="0">
                <a:solidFill>
                  <a:srgbClr val="585858"/>
                </a:solidFill>
                <a:latin typeface="Arial"/>
                <a:cs typeface="Arial"/>
              </a:rPr>
              <a:t>Características </a:t>
            </a:r>
            <a:r>
              <a:rPr sz="2800" spc="-165" dirty="0">
                <a:solidFill>
                  <a:srgbClr val="585858"/>
                </a:solidFill>
                <a:latin typeface="Arial"/>
                <a:cs typeface="Arial"/>
              </a:rPr>
              <a:t>dos </a:t>
            </a:r>
            <a:r>
              <a:rPr sz="2800" spc="-110" dirty="0">
                <a:solidFill>
                  <a:srgbClr val="585858"/>
                </a:solidFill>
                <a:latin typeface="Arial"/>
                <a:cs typeface="Arial"/>
              </a:rPr>
              <a:t>dispositivos</a:t>
            </a:r>
            <a:r>
              <a:rPr sz="2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140" dirty="0">
                <a:solidFill>
                  <a:srgbClr val="585858"/>
                </a:solidFill>
                <a:latin typeface="Arial"/>
                <a:cs typeface="Arial"/>
              </a:rPr>
              <a:t>móveis</a:t>
            </a:r>
            <a:endParaRPr sz="28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Char char="•"/>
              <a:tabLst>
                <a:tab pos="464184" algn="l"/>
              </a:tabLst>
            </a:pPr>
            <a:r>
              <a:rPr sz="2800" spc="-85" dirty="0">
                <a:solidFill>
                  <a:srgbClr val="585858"/>
                </a:solidFill>
                <a:latin typeface="Arial"/>
                <a:cs typeface="Arial"/>
              </a:rPr>
              <a:t>Arquiteturas </a:t>
            </a:r>
            <a:r>
              <a:rPr sz="2800" spc="-130" dirty="0">
                <a:solidFill>
                  <a:srgbClr val="585858"/>
                </a:solidFill>
                <a:latin typeface="Arial"/>
                <a:cs typeface="Arial"/>
              </a:rPr>
              <a:t>de </a:t>
            </a:r>
            <a:r>
              <a:rPr sz="2800" spc="-145" dirty="0">
                <a:solidFill>
                  <a:srgbClr val="585858"/>
                </a:solidFill>
                <a:latin typeface="Arial"/>
                <a:cs typeface="Arial"/>
              </a:rPr>
              <a:t>aplicação</a:t>
            </a:r>
            <a:r>
              <a:rPr sz="2800" spc="-1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800" spc="-105" dirty="0">
                <a:solidFill>
                  <a:srgbClr val="585858"/>
                </a:solidFill>
                <a:latin typeface="Arial"/>
                <a:cs typeface="Arial"/>
              </a:rPr>
              <a:t>móvel</a:t>
            </a:r>
            <a:endParaRPr sz="2800">
              <a:latin typeface="Arial"/>
              <a:cs typeface="Arial"/>
            </a:endParaRPr>
          </a:p>
          <a:p>
            <a:pPr marL="463550" indent="-228600">
              <a:lnSpc>
                <a:spcPct val="100000"/>
              </a:lnSpc>
              <a:spcBef>
                <a:spcPts val="865"/>
              </a:spcBef>
              <a:buChar char="•"/>
              <a:tabLst>
                <a:tab pos="464184" algn="l"/>
              </a:tabLst>
            </a:pPr>
            <a:r>
              <a:rPr sz="2800" spc="-70" dirty="0">
                <a:solidFill>
                  <a:srgbClr val="585858"/>
                </a:solidFill>
                <a:latin typeface="Arial"/>
                <a:cs typeface="Arial"/>
              </a:rPr>
              <a:t>Infraestrutura</a:t>
            </a:r>
            <a:r>
              <a:rPr sz="2800" spc="-105" dirty="0">
                <a:solidFill>
                  <a:srgbClr val="585858"/>
                </a:solidFill>
                <a:latin typeface="Arial"/>
                <a:cs typeface="Arial"/>
              </a:rPr>
              <a:t> móvel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3753" y="436321"/>
            <a:ext cx="42983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Conteúdo</a:t>
            </a:r>
            <a:r>
              <a:rPr sz="36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15" dirty="0">
                <a:solidFill>
                  <a:srgbClr val="FFFFFF"/>
                </a:solidFill>
                <a:latin typeface="Trebuchet MS"/>
                <a:cs typeface="Trebuchet MS"/>
              </a:rPr>
              <a:t>Programático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76115" y="3802378"/>
            <a:ext cx="4311395" cy="3055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1588" y="2887979"/>
            <a:ext cx="1328927" cy="1437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5527" y="4590288"/>
            <a:ext cx="2799588" cy="1956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66</TotalTime>
  <Words>1078</Words>
  <Application>Microsoft Office PowerPoint</Application>
  <PresentationFormat>Apresentação na tela (4:3)</PresentationFormat>
  <Paragraphs>224</Paragraphs>
  <Slides>51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Times New Roman</vt:lpstr>
      <vt:lpstr>Trebuchet MS</vt:lpstr>
      <vt:lpstr>Wingdings</vt:lpstr>
      <vt:lpstr>Office Theme</vt:lpstr>
      <vt:lpstr>Personalizar design</vt:lpstr>
      <vt:lpstr>Apresentação do PowerPoint</vt:lpstr>
      <vt:lpstr>Quem sou?</vt:lpstr>
      <vt:lpstr>Apresentação do PowerPoint</vt:lpstr>
      <vt:lpstr>Ementa</vt:lpstr>
      <vt:lpstr>Apresentação do PowerPoint</vt:lpstr>
      <vt:lpstr>Objetivo Geral</vt:lpstr>
      <vt:lpstr>Objetivos Específicos</vt:lpstr>
      <vt:lpstr>Apresentação do PowerPoint</vt:lpstr>
      <vt:lpstr>Conteúdo Programático</vt:lpstr>
      <vt:lpstr>Conteúdo Programático</vt:lpstr>
      <vt:lpstr>Conteúdo Programático</vt:lpstr>
      <vt:lpstr>Conteúdo Programático</vt:lpstr>
      <vt:lpstr>Conteúdo Programático</vt:lpstr>
      <vt:lpstr>Conteúdo Programático</vt:lpstr>
      <vt:lpstr>Conteúdo Programático</vt:lpstr>
      <vt:lpstr>Conteúdo Programático</vt:lpstr>
      <vt:lpstr>Apresentação do PowerPoint</vt:lpstr>
      <vt:lpstr>Conteúdo Programático</vt:lpstr>
      <vt:lpstr>Apresentação do PowerPoint</vt:lpstr>
      <vt:lpstr>Métodos Avaliativos</vt:lpstr>
      <vt:lpstr>Apresentação do PowerPoint</vt:lpstr>
      <vt:lpstr>Bibliografia Básica</vt:lpstr>
      <vt:lpstr>Bibliografia Complementar</vt:lpstr>
      <vt:lpstr>Bibliografia Complementar</vt:lpstr>
      <vt:lpstr>Leitura Complementar</vt:lpstr>
      <vt:lpstr>Apresentação do PowerPoint</vt:lpstr>
      <vt:lpstr>Motivação</vt:lpstr>
      <vt:lpstr>Motivação</vt:lpstr>
      <vt:lpstr>Apresentação do PowerPoint</vt:lpstr>
      <vt:lpstr>Motivação</vt:lpstr>
      <vt:lpstr>Motivação</vt:lpstr>
      <vt:lpstr>Motivação</vt:lpstr>
      <vt:lpstr>Motivação</vt:lpstr>
      <vt:lpstr>Motivação</vt:lpstr>
      <vt:lpstr>Motivação</vt:lpstr>
      <vt:lpstr>Motivação</vt:lpstr>
      <vt:lpstr>Apresentação do PowerPoint</vt:lpstr>
      <vt:lpstr>Motivação</vt:lpstr>
      <vt:lpstr>Apresentação do PowerPoint</vt:lpstr>
      <vt:lpstr>Motivação</vt:lpstr>
      <vt:lpstr>Apresentação do PowerPoint</vt:lpstr>
      <vt:lpstr>Motivação</vt:lpstr>
      <vt:lpstr>Motivação</vt:lpstr>
      <vt:lpstr>Apresentação do PowerPoint</vt:lpstr>
      <vt:lpstr>Motivação</vt:lpstr>
      <vt:lpstr>Apresentação do PowerPoint</vt:lpstr>
      <vt:lpstr>Apresentação do PowerPoint</vt:lpstr>
      <vt:lpstr>Motivação</vt:lpstr>
      <vt:lpstr>Motivação</vt:lpstr>
      <vt:lpstr>Motivação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Rildo Oliveira</dc:creator>
  <cp:lastModifiedBy>Rildo Oliveira</cp:lastModifiedBy>
  <cp:revision>9</cp:revision>
  <dcterms:created xsi:type="dcterms:W3CDTF">2019-08-17T12:19:06Z</dcterms:created>
  <dcterms:modified xsi:type="dcterms:W3CDTF">2019-08-28T12:22:09Z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2018-02-18T00:00:00Z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2019-08-17T00:00:00Z</vt:filetime>
  </property>
</Properties>
</file>